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8" r:id="rId4"/>
    <p:sldId id="259" r:id="rId5"/>
    <p:sldId id="262" r:id="rId6"/>
    <p:sldId id="330" r:id="rId7"/>
    <p:sldId id="304" r:id="rId8"/>
    <p:sldId id="265" r:id="rId9"/>
    <p:sldId id="306" r:id="rId10"/>
    <p:sldId id="307" r:id="rId12"/>
    <p:sldId id="308" r:id="rId13"/>
    <p:sldId id="331" r:id="rId14"/>
    <p:sldId id="332" r:id="rId15"/>
    <p:sldId id="333" r:id="rId16"/>
    <p:sldId id="335" r:id="rId17"/>
    <p:sldId id="336" r:id="rId18"/>
    <p:sldId id="341" r:id="rId19"/>
    <p:sldId id="34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King_Shun" initials="TK_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B3946B"/>
    <a:srgbClr val="8C2C2C"/>
    <a:srgbClr val="B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6314" autoAdjust="0"/>
  </p:normalViewPr>
  <p:slideViewPr>
    <p:cSldViewPr snapToGrid="0" showGuides="1">
      <p:cViewPr varScale="1">
        <p:scale>
          <a:sx n="108" d="100"/>
          <a:sy n="108" d="100"/>
        </p:scale>
        <p:origin x="696" y="114"/>
      </p:cViewPr>
      <p:guideLst>
        <p:guide orient="horz" pos="201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8:24:15.018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3C7FC-3CC8-4214-AAB7-B272A27C17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451CE-A8AC-4D3B-9A1F-4813FF819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重入漏洞</a:t>
            </a:r>
            <a:endParaRPr lang="zh-CN" altLang="en-US"/>
          </a:p>
          <a:p>
            <a:r>
              <a:rPr lang="en-US" altLang="zh-CN"/>
              <a:t>DELEGATECALL</a:t>
            </a:r>
            <a:r>
              <a:rPr lang="zh-CN" altLang="en-US"/>
              <a:t>诸注入</a:t>
            </a:r>
            <a:endParaRPr lang="zh-CN" altLang="en-US"/>
          </a:p>
          <a:p>
            <a:r>
              <a:rPr lang="zh-CN" altLang="en-US"/>
              <a:t>以太币冻结漏洞</a:t>
            </a:r>
            <a:endParaRPr lang="zh-CN" altLang="en-US"/>
          </a:p>
          <a:p>
            <a:r>
              <a:rPr lang="zh-CN" altLang="en-US"/>
              <a:t>整数溢出漏洞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39C1-9380-4261-8626-06D21037F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5DCD-43B4-443A-AEF0-1193313C17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2" Type="http://schemas.openxmlformats.org/officeDocument/2006/relationships/comments" Target="../comments/comment1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1.svg"/><Relationship Id="rId6" Type="http://schemas.openxmlformats.org/officeDocument/2006/relationships/image" Target="../media/image24.png"/><Relationship Id="rId5" Type="http://schemas.openxmlformats.org/officeDocument/2006/relationships/slide" Target="slide4.xml"/><Relationship Id="rId4" Type="http://schemas.openxmlformats.org/officeDocument/2006/relationships/image" Target="../media/image7.png"/><Relationship Id="rId3" Type="http://schemas.openxmlformats.org/officeDocument/2006/relationships/tags" Target="../tags/tag2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1.svg"/><Relationship Id="rId6" Type="http://schemas.openxmlformats.org/officeDocument/2006/relationships/image" Target="../media/image24.png"/><Relationship Id="rId5" Type="http://schemas.openxmlformats.org/officeDocument/2006/relationships/slide" Target="slide4.xml"/><Relationship Id="rId4" Type="http://schemas.openxmlformats.org/officeDocument/2006/relationships/image" Target="../media/image8.png"/><Relationship Id="rId3" Type="http://schemas.openxmlformats.org/officeDocument/2006/relationships/tags" Target="../tags/tag2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wmf"/><Relationship Id="rId8" Type="http://schemas.openxmlformats.org/officeDocument/2006/relationships/oleObject" Target="../embeddings/oleObject2.bin"/><Relationship Id="rId7" Type="http://schemas.openxmlformats.org/officeDocument/2006/relationships/hyperlink" Target="..\youtube&#35270;&#39057;\&#19977;&#20998;&#38047;&#24102;&#20320;&#35748;&#35782;&#21306;&#22359;&#38142;%20What%20is%20Blockchain_&#12304;&#26612;&#30693;&#36947;ChaiKnows&#12305;&#12304;&#31185;&#26222;Science&#12305;&#12304;&#20919;&#30693;&#35782;Trivia&#12305;.mp4" TargetMode="External"/><Relationship Id="rId6" Type="http://schemas.openxmlformats.org/officeDocument/2006/relationships/slide" Target="slide16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3" Type="http://schemas.openxmlformats.org/officeDocument/2006/relationships/hyperlink" Target="..\youtube&#35270;&#39057;\&#12304;&#21306;&#22359;&#38142;&#31185;&#26222;&#12305;&#19977;&#20998;&#38047;&#20102;&#35299;&#20197;&#22826;&#22346;&#21644;&#26234;&#33021;&#21512;&#32422;%203%20mins%20intro%20what%20is%20Ethereum%20and%20smart%20contract.mp4" TargetMode="External"/><Relationship Id="rId2" Type="http://schemas.openxmlformats.org/officeDocument/2006/relationships/slide" Target="slide17.xml"/><Relationship Id="rId19" Type="http://schemas.openxmlformats.org/officeDocument/2006/relationships/vmlDrawing" Target="../drawings/vmlDrawing1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8.png"/><Relationship Id="rId16" Type="http://schemas.openxmlformats.org/officeDocument/2006/relationships/tags" Target="../tags/tag2.xml"/><Relationship Id="rId15" Type="http://schemas.microsoft.com/office/2007/relationships/media" Target="../media/media2.mp4"/><Relationship Id="rId14" Type="http://schemas.openxmlformats.org/officeDocument/2006/relationships/video" Target="../media/media2.mp4"/><Relationship Id="rId13" Type="http://schemas.openxmlformats.org/officeDocument/2006/relationships/image" Target="../media/image7.png"/><Relationship Id="rId12" Type="http://schemas.openxmlformats.org/officeDocument/2006/relationships/tags" Target="../tags/tag1.xml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12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3.bin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37660" r="12872" b="44468"/>
          <a:stretch>
            <a:fillRect/>
          </a:stretch>
        </p:blipFill>
        <p:spPr>
          <a:xfrm>
            <a:off x="1845012" y="2816157"/>
            <a:ext cx="9377464" cy="1225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95727" y="1905506"/>
            <a:ext cx="5212080" cy="3353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区块链</a:t>
            </a:r>
            <a:endParaRPr lang="zh-CN" altLang="en-US" sz="8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sz="66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6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智能合约安全</a:t>
            </a:r>
            <a:endParaRPr lang="zh-CN" altLang="en-US" sz="6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526984" y="3358644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748173" y="3258418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汇报人：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王顺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62274" y="1695192"/>
            <a:ext cx="675005" cy="1717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解决方法</a:t>
            </a:r>
            <a:endParaRPr lang="zh-CN" alt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138835" y="2562096"/>
            <a:ext cx="0" cy="2704289"/>
          </a:xfrm>
          <a:prstGeom prst="line">
            <a:avLst/>
          </a:prstGeom>
          <a:ln w="12700">
            <a:solidFill>
              <a:srgbClr val="B39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39524" y="2562096"/>
            <a:ext cx="2722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人工审计与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自动化检测</a:t>
            </a:r>
            <a:endParaRPr lang="zh-CN" altLang="en-US" sz="2000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90456" y="3227121"/>
            <a:ext cx="244760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现阶段商用合约漏洞的检测更加偏向于人工检测，任何一种包含大额数字资产的合约都需要尽可能保证合约安全。但自动化检测方案能在一定程度上节省人力成本，并向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审计人员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提出有价值的见解。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PingFang SC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31320" y="1695192"/>
            <a:ext cx="675005" cy="1717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研究方向</a:t>
            </a:r>
            <a:endParaRPr lang="zh-CN" alt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007881" y="2562096"/>
            <a:ext cx="0" cy="2704289"/>
          </a:xfrm>
          <a:prstGeom prst="line">
            <a:avLst/>
          </a:prstGeom>
          <a:ln w="12700">
            <a:solidFill>
              <a:srgbClr val="B39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108570" y="2562096"/>
            <a:ext cx="3738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基于各种检测手段的自动化检测</a:t>
            </a:r>
            <a:endParaRPr lang="zh-CN" altLang="en-US" sz="2000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8319770" y="3227070"/>
            <a:ext cx="2447290" cy="2245360"/>
            <a:chOff x="12997" y="5082"/>
            <a:chExt cx="3854" cy="3536"/>
          </a:xfrm>
        </p:grpSpPr>
        <p:sp>
          <p:nvSpPr>
            <p:cNvPr id="16" name="矩形 15"/>
            <p:cNvSpPr/>
            <p:nvPr/>
          </p:nvSpPr>
          <p:spPr>
            <a:xfrm>
              <a:off x="12997" y="5082"/>
              <a:ext cx="3854" cy="35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在智能合约漏洞检测中，利用诸如模糊测试   、符号执行   、静态分析    等手段针对于该子问题进行漏洞挖掘。并分析各种方式的优缺点。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433" y="6016"/>
              <a:ext cx="1927" cy="984"/>
              <a:chOff x="13433" y="6016"/>
              <a:chExt cx="1927" cy="984"/>
            </a:xfrm>
          </p:grpSpPr>
          <p:graphicFrame>
            <p:nvGraphicFramePr>
              <p:cNvPr id="4" name="对象 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433" y="6640"/>
              <a:ext cx="400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" name="" r:id="rId1" imgW="254000" imgH="228600" progId="Equation.KSEE3">
                      <p:embed/>
                    </p:oleObj>
                  </mc:Choice>
                  <mc:Fallback>
                    <p:oleObj name="" r:id="rId1" imgW="254000" imgH="228600" progId="Equation.KSEE3">
                      <p:embed/>
                      <p:pic>
                        <p:nvPicPr>
                          <p:cNvPr id="0" name="图片 3073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3433" y="6640"/>
                            <a:ext cx="400" cy="36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" name="对象 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5060" y="6640"/>
              <a:ext cx="30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5" name="" r:id="rId3" imgW="190500" imgH="190500" progId="Equation.KSEE3">
                      <p:embed/>
                    </p:oleObj>
                  </mc:Choice>
                  <mc:Fallback>
                    <p:oleObj name="" r:id="rId3" imgW="190500" imgH="190500" progId="Equation.KSEE3">
                      <p:embed/>
                      <p:pic>
                        <p:nvPicPr>
                          <p:cNvPr id="0" name="图片 3074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5060" y="6640"/>
                            <a:ext cx="300" cy="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5091" y="6016"/>
              <a:ext cx="24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" name="" r:id="rId5" imgW="152400" imgH="190500" progId="Equation.KSEE3">
                      <p:embed/>
                    </p:oleObj>
                  </mc:Choice>
                  <mc:Fallback>
                    <p:oleObj name="" r:id="rId5" imgW="152400" imgH="190500" progId="Equation.KSEE3">
                      <p:embed/>
                      <p:pic>
                        <p:nvPicPr>
                          <p:cNvPr id="0" name="图片 3072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5091" y="6016"/>
                            <a:ext cx="240" cy="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3" grpId="0"/>
      <p:bldP spid="1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>
            <a:fillRect/>
          </a:stretch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1642" y="6151389"/>
            <a:ext cx="5940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 命由己造，相由心生，世间万物皆是化相，心不动，万物皆不动，心不变，万物皆不变。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5539" y="1173938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04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06801" y="2977605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工作目标与学习</a:t>
            </a:r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成</a:t>
            </a:r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果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6566169" y="6245156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drap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>
            <a:fillRect/>
          </a:stretch>
        </p:blipFill>
        <p:spPr>
          <a:xfrm>
            <a:off x="-1283854" y="1699491"/>
            <a:ext cx="2900218" cy="3306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>
            <a:fillRect/>
          </a:stretch>
        </p:blipFill>
        <p:spPr>
          <a:xfrm>
            <a:off x="10741891" y="1775691"/>
            <a:ext cx="2900218" cy="33066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91661" y="601167"/>
            <a:ext cx="1808480" cy="5835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工作目标</a:t>
            </a:r>
            <a:endParaRPr lang="zh-CN" alt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56435" y="1606550"/>
            <a:ext cx="857186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针对于以太坊公链中的合约开发语言Solidity会造成的漏洞进行分类、总结、学习。</a:t>
            </a:r>
            <a:endParaRPr lang="zh-CN" altLang="en-US" sz="1600" dirty="0" smtClean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对不同的检测工具进行性能试验，从而找出各个工具在智能合约上的不足和优势</a:t>
            </a:r>
            <a:endParaRPr lang="zh-CN" altLang="en-US" sz="1600" dirty="0" smtClean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对针对于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合约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不同的检测方法（例如模糊测试）进行研究，总结优劣。</a:t>
            </a:r>
            <a:endParaRPr lang="zh-CN" altLang="en-US" sz="1600" dirty="0" smtClean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整合多种检测工具。</a:t>
            </a:r>
            <a:endParaRPr lang="zh-CN" altLang="en-US" sz="1600" dirty="0" smtClean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对现有的工具进行改进。</a:t>
            </a:r>
            <a:endParaRPr lang="zh-CN" altLang="en-US" sz="1600" dirty="0" smtClean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完善漏洞库。</a:t>
            </a:r>
            <a:endParaRPr lang="zh-CN" altLang="en-US" sz="1600" dirty="0" smtClean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将公链智能合约研究模式转移到联盟链智能合约研究。</a:t>
            </a:r>
            <a:endParaRPr lang="zh-CN" altLang="en-US" sz="1600" dirty="0" smtClean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1600" dirty="0" smtClean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3405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7104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8826" y="611396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学习成果一览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95559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10018760" y="1051584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0407476" y="1378440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983929" y="552112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83929" y="558924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Other_1"/>
          <p:cNvSpPr/>
          <p:nvPr>
            <p:custDataLst>
              <p:tags r:id="rId1"/>
            </p:custDataLst>
          </p:nvPr>
        </p:nvSpPr>
        <p:spPr>
          <a:xfrm>
            <a:off x="2544748" y="3174173"/>
            <a:ext cx="7380000" cy="10800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MH_Other_2"/>
          <p:cNvSpPr/>
          <p:nvPr>
            <p:custDataLst>
              <p:tags r:id="rId2"/>
            </p:custDataLst>
          </p:nvPr>
        </p:nvSpPr>
        <p:spPr>
          <a:xfrm flipH="1" flipV="1">
            <a:off x="3160704" y="3174173"/>
            <a:ext cx="1181545" cy="961996"/>
          </a:xfrm>
          <a:custGeom>
            <a:avLst/>
            <a:gdLst>
              <a:gd name="connsiteX0" fmla="*/ 555015 w 1181545"/>
              <a:gd name="connsiteY0" fmla="*/ 0 h 961996"/>
              <a:gd name="connsiteX1" fmla="*/ 373916 w 1181545"/>
              <a:gd name="connsiteY1" fmla="*/ 320046 h 961996"/>
              <a:gd name="connsiteX2" fmla="*/ 448266 w 1181545"/>
              <a:gd name="connsiteY2" fmla="*/ 269903 h 961996"/>
              <a:gd name="connsiteX3" fmla="*/ 448266 w 1181545"/>
              <a:gd name="connsiteY3" fmla="*/ 531415 h 961996"/>
              <a:gd name="connsiteX4" fmla="*/ 124434 w 1181545"/>
              <a:gd name="connsiteY4" fmla="*/ 855247 h 961996"/>
              <a:gd name="connsiteX5" fmla="*/ 0 w 1181545"/>
              <a:gd name="connsiteY5" fmla="*/ 855247 h 961996"/>
              <a:gd name="connsiteX6" fmla="*/ 0 w 1181545"/>
              <a:gd name="connsiteY6" fmla="*/ 961996 h 961996"/>
              <a:gd name="connsiteX7" fmla="*/ 124434 w 1181545"/>
              <a:gd name="connsiteY7" fmla="*/ 961996 h 961996"/>
              <a:gd name="connsiteX8" fmla="*/ 555015 w 1181545"/>
              <a:gd name="connsiteY8" fmla="*/ 531415 h 961996"/>
              <a:gd name="connsiteX9" fmla="*/ 555015 w 1181545"/>
              <a:gd name="connsiteY9" fmla="*/ 198672 h 961996"/>
              <a:gd name="connsiteX10" fmla="*/ 553885 w 1181545"/>
              <a:gd name="connsiteY10" fmla="*/ 198672 h 961996"/>
              <a:gd name="connsiteX11" fmla="*/ 555015 w 1181545"/>
              <a:gd name="connsiteY11" fmla="*/ 197909 h 961996"/>
              <a:gd name="connsiteX12" fmla="*/ 626530 w 1181545"/>
              <a:gd name="connsiteY12" fmla="*/ 0 h 961996"/>
              <a:gd name="connsiteX13" fmla="*/ 626530 w 1181545"/>
              <a:gd name="connsiteY13" fmla="*/ 197909 h 961996"/>
              <a:gd name="connsiteX14" fmla="*/ 627661 w 1181545"/>
              <a:gd name="connsiteY14" fmla="*/ 198672 h 961996"/>
              <a:gd name="connsiteX15" fmla="*/ 626531 w 1181545"/>
              <a:gd name="connsiteY15" fmla="*/ 198672 h 961996"/>
              <a:gd name="connsiteX16" fmla="*/ 626530 w 1181545"/>
              <a:gd name="connsiteY16" fmla="*/ 531415 h 961996"/>
              <a:gd name="connsiteX17" fmla="*/ 1057112 w 1181545"/>
              <a:gd name="connsiteY17" fmla="*/ 961996 h 961996"/>
              <a:gd name="connsiteX18" fmla="*/ 1181545 w 1181545"/>
              <a:gd name="connsiteY18" fmla="*/ 961996 h 961996"/>
              <a:gd name="connsiteX19" fmla="*/ 1181545 w 1181545"/>
              <a:gd name="connsiteY19" fmla="*/ 855247 h 961996"/>
              <a:gd name="connsiteX20" fmla="*/ 1057112 w 1181545"/>
              <a:gd name="connsiteY20" fmla="*/ 855247 h 961996"/>
              <a:gd name="connsiteX21" fmla="*/ 733279 w 1181545"/>
              <a:gd name="connsiteY21" fmla="*/ 531415 h 961996"/>
              <a:gd name="connsiteX22" fmla="*/ 733279 w 1181545"/>
              <a:gd name="connsiteY22" fmla="*/ 269903 h 961996"/>
              <a:gd name="connsiteX23" fmla="*/ 807629 w 1181545"/>
              <a:gd name="connsiteY23" fmla="*/ 320046 h 96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1545" h="961996">
                <a:moveTo>
                  <a:pt x="555015" y="0"/>
                </a:moveTo>
                <a:lnTo>
                  <a:pt x="373916" y="320046"/>
                </a:lnTo>
                <a:lnTo>
                  <a:pt x="448266" y="269903"/>
                </a:lnTo>
                <a:lnTo>
                  <a:pt x="448266" y="531415"/>
                </a:lnTo>
                <a:cubicBezTo>
                  <a:pt x="448266" y="710263"/>
                  <a:pt x="303281" y="855247"/>
                  <a:pt x="124434" y="855247"/>
                </a:cubicBezTo>
                <a:lnTo>
                  <a:pt x="0" y="855247"/>
                </a:lnTo>
                <a:lnTo>
                  <a:pt x="0" y="961996"/>
                </a:lnTo>
                <a:lnTo>
                  <a:pt x="124434" y="961996"/>
                </a:lnTo>
                <a:cubicBezTo>
                  <a:pt x="362237" y="961996"/>
                  <a:pt x="555015" y="769219"/>
                  <a:pt x="555015" y="531415"/>
                </a:cubicBezTo>
                <a:lnTo>
                  <a:pt x="555015" y="198672"/>
                </a:lnTo>
                <a:lnTo>
                  <a:pt x="553885" y="198672"/>
                </a:lnTo>
                <a:lnTo>
                  <a:pt x="555015" y="197909"/>
                </a:lnTo>
                <a:close/>
                <a:moveTo>
                  <a:pt x="626530" y="0"/>
                </a:moveTo>
                <a:lnTo>
                  <a:pt x="626530" y="197909"/>
                </a:lnTo>
                <a:lnTo>
                  <a:pt x="627661" y="198672"/>
                </a:lnTo>
                <a:lnTo>
                  <a:pt x="626531" y="198672"/>
                </a:lnTo>
                <a:lnTo>
                  <a:pt x="626530" y="531415"/>
                </a:lnTo>
                <a:cubicBezTo>
                  <a:pt x="626530" y="769219"/>
                  <a:pt x="819308" y="961996"/>
                  <a:pt x="1057112" y="961996"/>
                </a:cubicBezTo>
                <a:lnTo>
                  <a:pt x="1181545" y="961996"/>
                </a:lnTo>
                <a:lnTo>
                  <a:pt x="1181545" y="855247"/>
                </a:lnTo>
                <a:lnTo>
                  <a:pt x="1057112" y="855247"/>
                </a:lnTo>
                <a:cubicBezTo>
                  <a:pt x="878264" y="855247"/>
                  <a:pt x="733279" y="710263"/>
                  <a:pt x="733279" y="531415"/>
                </a:cubicBezTo>
                <a:lnTo>
                  <a:pt x="733279" y="269903"/>
                </a:lnTo>
                <a:lnTo>
                  <a:pt x="807629" y="320046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MH_Other_3"/>
          <p:cNvSpPr/>
          <p:nvPr>
            <p:custDataLst>
              <p:tags r:id="rId3"/>
            </p:custDataLst>
          </p:nvPr>
        </p:nvSpPr>
        <p:spPr>
          <a:xfrm flipH="1">
            <a:off x="4154013" y="2320187"/>
            <a:ext cx="1181545" cy="961996"/>
          </a:xfrm>
          <a:custGeom>
            <a:avLst/>
            <a:gdLst>
              <a:gd name="connsiteX0" fmla="*/ 555015 w 1181545"/>
              <a:gd name="connsiteY0" fmla="*/ 0 h 961996"/>
              <a:gd name="connsiteX1" fmla="*/ 373916 w 1181545"/>
              <a:gd name="connsiteY1" fmla="*/ 320046 h 961996"/>
              <a:gd name="connsiteX2" fmla="*/ 448266 w 1181545"/>
              <a:gd name="connsiteY2" fmla="*/ 269903 h 961996"/>
              <a:gd name="connsiteX3" fmla="*/ 448266 w 1181545"/>
              <a:gd name="connsiteY3" fmla="*/ 531415 h 961996"/>
              <a:gd name="connsiteX4" fmla="*/ 124434 w 1181545"/>
              <a:gd name="connsiteY4" fmla="*/ 855247 h 961996"/>
              <a:gd name="connsiteX5" fmla="*/ 0 w 1181545"/>
              <a:gd name="connsiteY5" fmla="*/ 855247 h 961996"/>
              <a:gd name="connsiteX6" fmla="*/ 0 w 1181545"/>
              <a:gd name="connsiteY6" fmla="*/ 961996 h 961996"/>
              <a:gd name="connsiteX7" fmla="*/ 124434 w 1181545"/>
              <a:gd name="connsiteY7" fmla="*/ 961996 h 961996"/>
              <a:gd name="connsiteX8" fmla="*/ 555015 w 1181545"/>
              <a:gd name="connsiteY8" fmla="*/ 531415 h 961996"/>
              <a:gd name="connsiteX9" fmla="*/ 555015 w 1181545"/>
              <a:gd name="connsiteY9" fmla="*/ 198672 h 961996"/>
              <a:gd name="connsiteX10" fmla="*/ 553885 w 1181545"/>
              <a:gd name="connsiteY10" fmla="*/ 198672 h 961996"/>
              <a:gd name="connsiteX11" fmla="*/ 555015 w 1181545"/>
              <a:gd name="connsiteY11" fmla="*/ 197909 h 961996"/>
              <a:gd name="connsiteX12" fmla="*/ 626530 w 1181545"/>
              <a:gd name="connsiteY12" fmla="*/ 0 h 961996"/>
              <a:gd name="connsiteX13" fmla="*/ 626530 w 1181545"/>
              <a:gd name="connsiteY13" fmla="*/ 197909 h 961996"/>
              <a:gd name="connsiteX14" fmla="*/ 627661 w 1181545"/>
              <a:gd name="connsiteY14" fmla="*/ 198672 h 961996"/>
              <a:gd name="connsiteX15" fmla="*/ 626531 w 1181545"/>
              <a:gd name="connsiteY15" fmla="*/ 198672 h 961996"/>
              <a:gd name="connsiteX16" fmla="*/ 626530 w 1181545"/>
              <a:gd name="connsiteY16" fmla="*/ 531415 h 961996"/>
              <a:gd name="connsiteX17" fmla="*/ 1057112 w 1181545"/>
              <a:gd name="connsiteY17" fmla="*/ 961996 h 961996"/>
              <a:gd name="connsiteX18" fmla="*/ 1181545 w 1181545"/>
              <a:gd name="connsiteY18" fmla="*/ 961996 h 961996"/>
              <a:gd name="connsiteX19" fmla="*/ 1181545 w 1181545"/>
              <a:gd name="connsiteY19" fmla="*/ 855247 h 961996"/>
              <a:gd name="connsiteX20" fmla="*/ 1057112 w 1181545"/>
              <a:gd name="connsiteY20" fmla="*/ 855247 h 961996"/>
              <a:gd name="connsiteX21" fmla="*/ 733279 w 1181545"/>
              <a:gd name="connsiteY21" fmla="*/ 531415 h 961996"/>
              <a:gd name="connsiteX22" fmla="*/ 733279 w 1181545"/>
              <a:gd name="connsiteY22" fmla="*/ 269903 h 961996"/>
              <a:gd name="connsiteX23" fmla="*/ 807629 w 1181545"/>
              <a:gd name="connsiteY23" fmla="*/ 320046 h 96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1545" h="961996">
                <a:moveTo>
                  <a:pt x="555015" y="0"/>
                </a:moveTo>
                <a:lnTo>
                  <a:pt x="373916" y="320046"/>
                </a:lnTo>
                <a:lnTo>
                  <a:pt x="448266" y="269903"/>
                </a:lnTo>
                <a:lnTo>
                  <a:pt x="448266" y="531415"/>
                </a:lnTo>
                <a:cubicBezTo>
                  <a:pt x="448266" y="710263"/>
                  <a:pt x="303281" y="855247"/>
                  <a:pt x="124434" y="855247"/>
                </a:cubicBezTo>
                <a:lnTo>
                  <a:pt x="0" y="855247"/>
                </a:lnTo>
                <a:lnTo>
                  <a:pt x="0" y="961996"/>
                </a:lnTo>
                <a:lnTo>
                  <a:pt x="124434" y="961996"/>
                </a:lnTo>
                <a:cubicBezTo>
                  <a:pt x="362237" y="961996"/>
                  <a:pt x="555015" y="769219"/>
                  <a:pt x="555015" y="531415"/>
                </a:cubicBezTo>
                <a:lnTo>
                  <a:pt x="555015" y="198672"/>
                </a:lnTo>
                <a:lnTo>
                  <a:pt x="553885" y="198672"/>
                </a:lnTo>
                <a:lnTo>
                  <a:pt x="555015" y="197909"/>
                </a:lnTo>
                <a:close/>
                <a:moveTo>
                  <a:pt x="626530" y="0"/>
                </a:moveTo>
                <a:lnTo>
                  <a:pt x="626530" y="197909"/>
                </a:lnTo>
                <a:lnTo>
                  <a:pt x="627661" y="198672"/>
                </a:lnTo>
                <a:lnTo>
                  <a:pt x="626531" y="198672"/>
                </a:lnTo>
                <a:lnTo>
                  <a:pt x="626530" y="531415"/>
                </a:lnTo>
                <a:cubicBezTo>
                  <a:pt x="626530" y="769219"/>
                  <a:pt x="819308" y="961996"/>
                  <a:pt x="1057112" y="961996"/>
                </a:cubicBezTo>
                <a:lnTo>
                  <a:pt x="1181545" y="961996"/>
                </a:lnTo>
                <a:lnTo>
                  <a:pt x="1181545" y="855247"/>
                </a:lnTo>
                <a:lnTo>
                  <a:pt x="1057112" y="855247"/>
                </a:lnTo>
                <a:cubicBezTo>
                  <a:pt x="878264" y="855247"/>
                  <a:pt x="733279" y="710263"/>
                  <a:pt x="733279" y="531415"/>
                </a:cubicBezTo>
                <a:lnTo>
                  <a:pt x="733279" y="269903"/>
                </a:lnTo>
                <a:lnTo>
                  <a:pt x="807629" y="320046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MH_Other_4"/>
          <p:cNvSpPr/>
          <p:nvPr>
            <p:custDataLst>
              <p:tags r:id="rId4"/>
            </p:custDataLst>
          </p:nvPr>
        </p:nvSpPr>
        <p:spPr>
          <a:xfrm flipH="1" flipV="1">
            <a:off x="5147322" y="3174173"/>
            <a:ext cx="1181545" cy="961996"/>
          </a:xfrm>
          <a:custGeom>
            <a:avLst/>
            <a:gdLst>
              <a:gd name="connsiteX0" fmla="*/ 555015 w 1181545"/>
              <a:gd name="connsiteY0" fmla="*/ 0 h 961996"/>
              <a:gd name="connsiteX1" fmla="*/ 373916 w 1181545"/>
              <a:gd name="connsiteY1" fmla="*/ 320046 h 961996"/>
              <a:gd name="connsiteX2" fmla="*/ 448266 w 1181545"/>
              <a:gd name="connsiteY2" fmla="*/ 269903 h 961996"/>
              <a:gd name="connsiteX3" fmla="*/ 448266 w 1181545"/>
              <a:gd name="connsiteY3" fmla="*/ 531415 h 961996"/>
              <a:gd name="connsiteX4" fmla="*/ 124434 w 1181545"/>
              <a:gd name="connsiteY4" fmla="*/ 855247 h 961996"/>
              <a:gd name="connsiteX5" fmla="*/ 0 w 1181545"/>
              <a:gd name="connsiteY5" fmla="*/ 855247 h 961996"/>
              <a:gd name="connsiteX6" fmla="*/ 0 w 1181545"/>
              <a:gd name="connsiteY6" fmla="*/ 961996 h 961996"/>
              <a:gd name="connsiteX7" fmla="*/ 124434 w 1181545"/>
              <a:gd name="connsiteY7" fmla="*/ 961996 h 961996"/>
              <a:gd name="connsiteX8" fmla="*/ 555015 w 1181545"/>
              <a:gd name="connsiteY8" fmla="*/ 531415 h 961996"/>
              <a:gd name="connsiteX9" fmla="*/ 555015 w 1181545"/>
              <a:gd name="connsiteY9" fmla="*/ 198672 h 961996"/>
              <a:gd name="connsiteX10" fmla="*/ 553885 w 1181545"/>
              <a:gd name="connsiteY10" fmla="*/ 198672 h 961996"/>
              <a:gd name="connsiteX11" fmla="*/ 555015 w 1181545"/>
              <a:gd name="connsiteY11" fmla="*/ 197909 h 961996"/>
              <a:gd name="connsiteX12" fmla="*/ 626530 w 1181545"/>
              <a:gd name="connsiteY12" fmla="*/ 0 h 961996"/>
              <a:gd name="connsiteX13" fmla="*/ 626530 w 1181545"/>
              <a:gd name="connsiteY13" fmla="*/ 197909 h 961996"/>
              <a:gd name="connsiteX14" fmla="*/ 627661 w 1181545"/>
              <a:gd name="connsiteY14" fmla="*/ 198672 h 961996"/>
              <a:gd name="connsiteX15" fmla="*/ 626531 w 1181545"/>
              <a:gd name="connsiteY15" fmla="*/ 198672 h 961996"/>
              <a:gd name="connsiteX16" fmla="*/ 626530 w 1181545"/>
              <a:gd name="connsiteY16" fmla="*/ 531415 h 961996"/>
              <a:gd name="connsiteX17" fmla="*/ 1057112 w 1181545"/>
              <a:gd name="connsiteY17" fmla="*/ 961996 h 961996"/>
              <a:gd name="connsiteX18" fmla="*/ 1181545 w 1181545"/>
              <a:gd name="connsiteY18" fmla="*/ 961996 h 961996"/>
              <a:gd name="connsiteX19" fmla="*/ 1181545 w 1181545"/>
              <a:gd name="connsiteY19" fmla="*/ 855247 h 961996"/>
              <a:gd name="connsiteX20" fmla="*/ 1057112 w 1181545"/>
              <a:gd name="connsiteY20" fmla="*/ 855247 h 961996"/>
              <a:gd name="connsiteX21" fmla="*/ 733279 w 1181545"/>
              <a:gd name="connsiteY21" fmla="*/ 531415 h 961996"/>
              <a:gd name="connsiteX22" fmla="*/ 733279 w 1181545"/>
              <a:gd name="connsiteY22" fmla="*/ 269903 h 961996"/>
              <a:gd name="connsiteX23" fmla="*/ 807629 w 1181545"/>
              <a:gd name="connsiteY23" fmla="*/ 320046 h 96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1545" h="961996">
                <a:moveTo>
                  <a:pt x="555015" y="0"/>
                </a:moveTo>
                <a:lnTo>
                  <a:pt x="373916" y="320046"/>
                </a:lnTo>
                <a:lnTo>
                  <a:pt x="448266" y="269903"/>
                </a:lnTo>
                <a:lnTo>
                  <a:pt x="448266" y="531415"/>
                </a:lnTo>
                <a:cubicBezTo>
                  <a:pt x="448266" y="710263"/>
                  <a:pt x="303281" y="855247"/>
                  <a:pt x="124434" y="855247"/>
                </a:cubicBezTo>
                <a:lnTo>
                  <a:pt x="0" y="855247"/>
                </a:lnTo>
                <a:lnTo>
                  <a:pt x="0" y="961996"/>
                </a:lnTo>
                <a:lnTo>
                  <a:pt x="124434" y="961996"/>
                </a:lnTo>
                <a:cubicBezTo>
                  <a:pt x="362237" y="961996"/>
                  <a:pt x="555015" y="769219"/>
                  <a:pt x="555015" y="531415"/>
                </a:cubicBezTo>
                <a:lnTo>
                  <a:pt x="555015" y="198672"/>
                </a:lnTo>
                <a:lnTo>
                  <a:pt x="553885" y="198672"/>
                </a:lnTo>
                <a:lnTo>
                  <a:pt x="555015" y="197909"/>
                </a:lnTo>
                <a:close/>
                <a:moveTo>
                  <a:pt x="626530" y="0"/>
                </a:moveTo>
                <a:lnTo>
                  <a:pt x="626530" y="197909"/>
                </a:lnTo>
                <a:lnTo>
                  <a:pt x="627661" y="198672"/>
                </a:lnTo>
                <a:lnTo>
                  <a:pt x="626531" y="198672"/>
                </a:lnTo>
                <a:lnTo>
                  <a:pt x="626530" y="531415"/>
                </a:lnTo>
                <a:cubicBezTo>
                  <a:pt x="626530" y="769219"/>
                  <a:pt x="819308" y="961996"/>
                  <a:pt x="1057112" y="961996"/>
                </a:cubicBezTo>
                <a:lnTo>
                  <a:pt x="1181545" y="961996"/>
                </a:lnTo>
                <a:lnTo>
                  <a:pt x="1181545" y="855247"/>
                </a:lnTo>
                <a:lnTo>
                  <a:pt x="1057112" y="855247"/>
                </a:lnTo>
                <a:cubicBezTo>
                  <a:pt x="878264" y="855247"/>
                  <a:pt x="733279" y="710263"/>
                  <a:pt x="733279" y="531415"/>
                </a:cubicBezTo>
                <a:lnTo>
                  <a:pt x="733279" y="269903"/>
                </a:lnTo>
                <a:lnTo>
                  <a:pt x="807629" y="320046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MH_Other_5"/>
          <p:cNvSpPr/>
          <p:nvPr>
            <p:custDataLst>
              <p:tags r:id="rId5"/>
            </p:custDataLst>
          </p:nvPr>
        </p:nvSpPr>
        <p:spPr>
          <a:xfrm flipH="1">
            <a:off x="6140631" y="2320187"/>
            <a:ext cx="1181545" cy="961996"/>
          </a:xfrm>
          <a:custGeom>
            <a:avLst/>
            <a:gdLst>
              <a:gd name="connsiteX0" fmla="*/ 555015 w 1181545"/>
              <a:gd name="connsiteY0" fmla="*/ 0 h 961996"/>
              <a:gd name="connsiteX1" fmla="*/ 373916 w 1181545"/>
              <a:gd name="connsiteY1" fmla="*/ 320046 h 961996"/>
              <a:gd name="connsiteX2" fmla="*/ 448266 w 1181545"/>
              <a:gd name="connsiteY2" fmla="*/ 269903 h 961996"/>
              <a:gd name="connsiteX3" fmla="*/ 448266 w 1181545"/>
              <a:gd name="connsiteY3" fmla="*/ 531415 h 961996"/>
              <a:gd name="connsiteX4" fmla="*/ 124434 w 1181545"/>
              <a:gd name="connsiteY4" fmla="*/ 855247 h 961996"/>
              <a:gd name="connsiteX5" fmla="*/ 0 w 1181545"/>
              <a:gd name="connsiteY5" fmla="*/ 855247 h 961996"/>
              <a:gd name="connsiteX6" fmla="*/ 0 w 1181545"/>
              <a:gd name="connsiteY6" fmla="*/ 961996 h 961996"/>
              <a:gd name="connsiteX7" fmla="*/ 124434 w 1181545"/>
              <a:gd name="connsiteY7" fmla="*/ 961996 h 961996"/>
              <a:gd name="connsiteX8" fmla="*/ 555015 w 1181545"/>
              <a:gd name="connsiteY8" fmla="*/ 531415 h 961996"/>
              <a:gd name="connsiteX9" fmla="*/ 555015 w 1181545"/>
              <a:gd name="connsiteY9" fmla="*/ 198672 h 961996"/>
              <a:gd name="connsiteX10" fmla="*/ 553885 w 1181545"/>
              <a:gd name="connsiteY10" fmla="*/ 198672 h 961996"/>
              <a:gd name="connsiteX11" fmla="*/ 555015 w 1181545"/>
              <a:gd name="connsiteY11" fmla="*/ 197909 h 961996"/>
              <a:gd name="connsiteX12" fmla="*/ 626530 w 1181545"/>
              <a:gd name="connsiteY12" fmla="*/ 0 h 961996"/>
              <a:gd name="connsiteX13" fmla="*/ 626530 w 1181545"/>
              <a:gd name="connsiteY13" fmla="*/ 197909 h 961996"/>
              <a:gd name="connsiteX14" fmla="*/ 627661 w 1181545"/>
              <a:gd name="connsiteY14" fmla="*/ 198672 h 961996"/>
              <a:gd name="connsiteX15" fmla="*/ 626531 w 1181545"/>
              <a:gd name="connsiteY15" fmla="*/ 198672 h 961996"/>
              <a:gd name="connsiteX16" fmla="*/ 626530 w 1181545"/>
              <a:gd name="connsiteY16" fmla="*/ 531415 h 961996"/>
              <a:gd name="connsiteX17" fmla="*/ 1057112 w 1181545"/>
              <a:gd name="connsiteY17" fmla="*/ 961996 h 961996"/>
              <a:gd name="connsiteX18" fmla="*/ 1181545 w 1181545"/>
              <a:gd name="connsiteY18" fmla="*/ 961996 h 961996"/>
              <a:gd name="connsiteX19" fmla="*/ 1181545 w 1181545"/>
              <a:gd name="connsiteY19" fmla="*/ 855247 h 961996"/>
              <a:gd name="connsiteX20" fmla="*/ 1057112 w 1181545"/>
              <a:gd name="connsiteY20" fmla="*/ 855247 h 961996"/>
              <a:gd name="connsiteX21" fmla="*/ 733279 w 1181545"/>
              <a:gd name="connsiteY21" fmla="*/ 531415 h 961996"/>
              <a:gd name="connsiteX22" fmla="*/ 733279 w 1181545"/>
              <a:gd name="connsiteY22" fmla="*/ 269903 h 961996"/>
              <a:gd name="connsiteX23" fmla="*/ 807629 w 1181545"/>
              <a:gd name="connsiteY23" fmla="*/ 320046 h 96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1545" h="961996">
                <a:moveTo>
                  <a:pt x="555015" y="0"/>
                </a:moveTo>
                <a:lnTo>
                  <a:pt x="373916" y="320046"/>
                </a:lnTo>
                <a:lnTo>
                  <a:pt x="448266" y="269903"/>
                </a:lnTo>
                <a:lnTo>
                  <a:pt x="448266" y="531415"/>
                </a:lnTo>
                <a:cubicBezTo>
                  <a:pt x="448266" y="710263"/>
                  <a:pt x="303281" y="855247"/>
                  <a:pt x="124434" y="855247"/>
                </a:cubicBezTo>
                <a:lnTo>
                  <a:pt x="0" y="855247"/>
                </a:lnTo>
                <a:lnTo>
                  <a:pt x="0" y="961996"/>
                </a:lnTo>
                <a:lnTo>
                  <a:pt x="124434" y="961996"/>
                </a:lnTo>
                <a:cubicBezTo>
                  <a:pt x="362237" y="961996"/>
                  <a:pt x="555015" y="769219"/>
                  <a:pt x="555015" y="531415"/>
                </a:cubicBezTo>
                <a:lnTo>
                  <a:pt x="555015" y="198672"/>
                </a:lnTo>
                <a:lnTo>
                  <a:pt x="553885" y="198672"/>
                </a:lnTo>
                <a:lnTo>
                  <a:pt x="555015" y="197909"/>
                </a:lnTo>
                <a:close/>
                <a:moveTo>
                  <a:pt x="626530" y="0"/>
                </a:moveTo>
                <a:lnTo>
                  <a:pt x="626530" y="197909"/>
                </a:lnTo>
                <a:lnTo>
                  <a:pt x="627661" y="198672"/>
                </a:lnTo>
                <a:lnTo>
                  <a:pt x="626531" y="198672"/>
                </a:lnTo>
                <a:lnTo>
                  <a:pt x="626530" y="531415"/>
                </a:lnTo>
                <a:cubicBezTo>
                  <a:pt x="626530" y="769219"/>
                  <a:pt x="819308" y="961996"/>
                  <a:pt x="1057112" y="961996"/>
                </a:cubicBezTo>
                <a:lnTo>
                  <a:pt x="1181545" y="961996"/>
                </a:lnTo>
                <a:lnTo>
                  <a:pt x="1181545" y="855247"/>
                </a:lnTo>
                <a:lnTo>
                  <a:pt x="1057112" y="855247"/>
                </a:lnTo>
                <a:cubicBezTo>
                  <a:pt x="878264" y="855247"/>
                  <a:pt x="733279" y="710263"/>
                  <a:pt x="733279" y="531415"/>
                </a:cubicBezTo>
                <a:lnTo>
                  <a:pt x="733279" y="269903"/>
                </a:lnTo>
                <a:lnTo>
                  <a:pt x="807629" y="320046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MH_Other_6"/>
          <p:cNvSpPr/>
          <p:nvPr>
            <p:custDataLst>
              <p:tags r:id="rId6"/>
            </p:custDataLst>
          </p:nvPr>
        </p:nvSpPr>
        <p:spPr>
          <a:xfrm flipH="1" flipV="1">
            <a:off x="7133940" y="3174173"/>
            <a:ext cx="1181545" cy="961996"/>
          </a:xfrm>
          <a:custGeom>
            <a:avLst/>
            <a:gdLst>
              <a:gd name="connsiteX0" fmla="*/ 555015 w 1181545"/>
              <a:gd name="connsiteY0" fmla="*/ 0 h 961996"/>
              <a:gd name="connsiteX1" fmla="*/ 373916 w 1181545"/>
              <a:gd name="connsiteY1" fmla="*/ 320046 h 961996"/>
              <a:gd name="connsiteX2" fmla="*/ 448266 w 1181545"/>
              <a:gd name="connsiteY2" fmla="*/ 269903 h 961996"/>
              <a:gd name="connsiteX3" fmla="*/ 448266 w 1181545"/>
              <a:gd name="connsiteY3" fmla="*/ 531415 h 961996"/>
              <a:gd name="connsiteX4" fmla="*/ 124434 w 1181545"/>
              <a:gd name="connsiteY4" fmla="*/ 855247 h 961996"/>
              <a:gd name="connsiteX5" fmla="*/ 0 w 1181545"/>
              <a:gd name="connsiteY5" fmla="*/ 855247 h 961996"/>
              <a:gd name="connsiteX6" fmla="*/ 0 w 1181545"/>
              <a:gd name="connsiteY6" fmla="*/ 961996 h 961996"/>
              <a:gd name="connsiteX7" fmla="*/ 124434 w 1181545"/>
              <a:gd name="connsiteY7" fmla="*/ 961996 h 961996"/>
              <a:gd name="connsiteX8" fmla="*/ 555015 w 1181545"/>
              <a:gd name="connsiteY8" fmla="*/ 531415 h 961996"/>
              <a:gd name="connsiteX9" fmla="*/ 555015 w 1181545"/>
              <a:gd name="connsiteY9" fmla="*/ 198672 h 961996"/>
              <a:gd name="connsiteX10" fmla="*/ 553885 w 1181545"/>
              <a:gd name="connsiteY10" fmla="*/ 198672 h 961996"/>
              <a:gd name="connsiteX11" fmla="*/ 555015 w 1181545"/>
              <a:gd name="connsiteY11" fmla="*/ 197909 h 961996"/>
              <a:gd name="connsiteX12" fmla="*/ 626530 w 1181545"/>
              <a:gd name="connsiteY12" fmla="*/ 0 h 961996"/>
              <a:gd name="connsiteX13" fmla="*/ 626530 w 1181545"/>
              <a:gd name="connsiteY13" fmla="*/ 197909 h 961996"/>
              <a:gd name="connsiteX14" fmla="*/ 627661 w 1181545"/>
              <a:gd name="connsiteY14" fmla="*/ 198672 h 961996"/>
              <a:gd name="connsiteX15" fmla="*/ 626531 w 1181545"/>
              <a:gd name="connsiteY15" fmla="*/ 198672 h 961996"/>
              <a:gd name="connsiteX16" fmla="*/ 626530 w 1181545"/>
              <a:gd name="connsiteY16" fmla="*/ 531415 h 961996"/>
              <a:gd name="connsiteX17" fmla="*/ 1057112 w 1181545"/>
              <a:gd name="connsiteY17" fmla="*/ 961996 h 961996"/>
              <a:gd name="connsiteX18" fmla="*/ 1181545 w 1181545"/>
              <a:gd name="connsiteY18" fmla="*/ 961996 h 961996"/>
              <a:gd name="connsiteX19" fmla="*/ 1181545 w 1181545"/>
              <a:gd name="connsiteY19" fmla="*/ 855247 h 961996"/>
              <a:gd name="connsiteX20" fmla="*/ 1057112 w 1181545"/>
              <a:gd name="connsiteY20" fmla="*/ 855247 h 961996"/>
              <a:gd name="connsiteX21" fmla="*/ 733279 w 1181545"/>
              <a:gd name="connsiteY21" fmla="*/ 531415 h 961996"/>
              <a:gd name="connsiteX22" fmla="*/ 733279 w 1181545"/>
              <a:gd name="connsiteY22" fmla="*/ 269903 h 961996"/>
              <a:gd name="connsiteX23" fmla="*/ 807629 w 1181545"/>
              <a:gd name="connsiteY23" fmla="*/ 320046 h 96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1545" h="961996">
                <a:moveTo>
                  <a:pt x="555015" y="0"/>
                </a:moveTo>
                <a:lnTo>
                  <a:pt x="373916" y="320046"/>
                </a:lnTo>
                <a:lnTo>
                  <a:pt x="448266" y="269903"/>
                </a:lnTo>
                <a:lnTo>
                  <a:pt x="448266" y="531415"/>
                </a:lnTo>
                <a:cubicBezTo>
                  <a:pt x="448266" y="710263"/>
                  <a:pt x="303281" y="855247"/>
                  <a:pt x="124434" y="855247"/>
                </a:cubicBezTo>
                <a:lnTo>
                  <a:pt x="0" y="855247"/>
                </a:lnTo>
                <a:lnTo>
                  <a:pt x="0" y="961996"/>
                </a:lnTo>
                <a:lnTo>
                  <a:pt x="124434" y="961996"/>
                </a:lnTo>
                <a:cubicBezTo>
                  <a:pt x="362237" y="961996"/>
                  <a:pt x="555015" y="769219"/>
                  <a:pt x="555015" y="531415"/>
                </a:cubicBezTo>
                <a:lnTo>
                  <a:pt x="555015" y="198672"/>
                </a:lnTo>
                <a:lnTo>
                  <a:pt x="553885" y="198672"/>
                </a:lnTo>
                <a:lnTo>
                  <a:pt x="555015" y="197909"/>
                </a:lnTo>
                <a:close/>
                <a:moveTo>
                  <a:pt x="626530" y="0"/>
                </a:moveTo>
                <a:lnTo>
                  <a:pt x="626530" y="197909"/>
                </a:lnTo>
                <a:lnTo>
                  <a:pt x="627661" y="198672"/>
                </a:lnTo>
                <a:lnTo>
                  <a:pt x="626531" y="198672"/>
                </a:lnTo>
                <a:lnTo>
                  <a:pt x="626530" y="531415"/>
                </a:lnTo>
                <a:cubicBezTo>
                  <a:pt x="626530" y="769219"/>
                  <a:pt x="819308" y="961996"/>
                  <a:pt x="1057112" y="961996"/>
                </a:cubicBezTo>
                <a:lnTo>
                  <a:pt x="1181545" y="961996"/>
                </a:lnTo>
                <a:lnTo>
                  <a:pt x="1181545" y="855247"/>
                </a:lnTo>
                <a:lnTo>
                  <a:pt x="1057112" y="855247"/>
                </a:lnTo>
                <a:cubicBezTo>
                  <a:pt x="878264" y="855247"/>
                  <a:pt x="733279" y="710263"/>
                  <a:pt x="733279" y="531415"/>
                </a:cubicBezTo>
                <a:lnTo>
                  <a:pt x="733279" y="269903"/>
                </a:lnTo>
                <a:lnTo>
                  <a:pt x="807629" y="320046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MH_Other_7"/>
          <p:cNvSpPr/>
          <p:nvPr>
            <p:custDataLst>
              <p:tags r:id="rId7"/>
            </p:custDataLst>
          </p:nvPr>
        </p:nvSpPr>
        <p:spPr>
          <a:xfrm flipH="1">
            <a:off x="8127250" y="2320187"/>
            <a:ext cx="1181545" cy="961996"/>
          </a:xfrm>
          <a:custGeom>
            <a:avLst/>
            <a:gdLst>
              <a:gd name="connsiteX0" fmla="*/ 555015 w 1181545"/>
              <a:gd name="connsiteY0" fmla="*/ 0 h 961996"/>
              <a:gd name="connsiteX1" fmla="*/ 373916 w 1181545"/>
              <a:gd name="connsiteY1" fmla="*/ 320046 h 961996"/>
              <a:gd name="connsiteX2" fmla="*/ 448266 w 1181545"/>
              <a:gd name="connsiteY2" fmla="*/ 269903 h 961996"/>
              <a:gd name="connsiteX3" fmla="*/ 448266 w 1181545"/>
              <a:gd name="connsiteY3" fmla="*/ 531415 h 961996"/>
              <a:gd name="connsiteX4" fmla="*/ 124434 w 1181545"/>
              <a:gd name="connsiteY4" fmla="*/ 855247 h 961996"/>
              <a:gd name="connsiteX5" fmla="*/ 0 w 1181545"/>
              <a:gd name="connsiteY5" fmla="*/ 855247 h 961996"/>
              <a:gd name="connsiteX6" fmla="*/ 0 w 1181545"/>
              <a:gd name="connsiteY6" fmla="*/ 961996 h 961996"/>
              <a:gd name="connsiteX7" fmla="*/ 124434 w 1181545"/>
              <a:gd name="connsiteY7" fmla="*/ 961996 h 961996"/>
              <a:gd name="connsiteX8" fmla="*/ 555015 w 1181545"/>
              <a:gd name="connsiteY8" fmla="*/ 531415 h 961996"/>
              <a:gd name="connsiteX9" fmla="*/ 555015 w 1181545"/>
              <a:gd name="connsiteY9" fmla="*/ 198672 h 961996"/>
              <a:gd name="connsiteX10" fmla="*/ 553885 w 1181545"/>
              <a:gd name="connsiteY10" fmla="*/ 198672 h 961996"/>
              <a:gd name="connsiteX11" fmla="*/ 555015 w 1181545"/>
              <a:gd name="connsiteY11" fmla="*/ 197909 h 961996"/>
              <a:gd name="connsiteX12" fmla="*/ 626530 w 1181545"/>
              <a:gd name="connsiteY12" fmla="*/ 0 h 961996"/>
              <a:gd name="connsiteX13" fmla="*/ 626530 w 1181545"/>
              <a:gd name="connsiteY13" fmla="*/ 197909 h 961996"/>
              <a:gd name="connsiteX14" fmla="*/ 627661 w 1181545"/>
              <a:gd name="connsiteY14" fmla="*/ 198672 h 961996"/>
              <a:gd name="connsiteX15" fmla="*/ 626531 w 1181545"/>
              <a:gd name="connsiteY15" fmla="*/ 198672 h 961996"/>
              <a:gd name="connsiteX16" fmla="*/ 626530 w 1181545"/>
              <a:gd name="connsiteY16" fmla="*/ 531415 h 961996"/>
              <a:gd name="connsiteX17" fmla="*/ 1057112 w 1181545"/>
              <a:gd name="connsiteY17" fmla="*/ 961996 h 961996"/>
              <a:gd name="connsiteX18" fmla="*/ 1181545 w 1181545"/>
              <a:gd name="connsiteY18" fmla="*/ 961996 h 961996"/>
              <a:gd name="connsiteX19" fmla="*/ 1181545 w 1181545"/>
              <a:gd name="connsiteY19" fmla="*/ 855247 h 961996"/>
              <a:gd name="connsiteX20" fmla="*/ 1057112 w 1181545"/>
              <a:gd name="connsiteY20" fmla="*/ 855247 h 961996"/>
              <a:gd name="connsiteX21" fmla="*/ 733279 w 1181545"/>
              <a:gd name="connsiteY21" fmla="*/ 531415 h 961996"/>
              <a:gd name="connsiteX22" fmla="*/ 733279 w 1181545"/>
              <a:gd name="connsiteY22" fmla="*/ 269903 h 961996"/>
              <a:gd name="connsiteX23" fmla="*/ 807629 w 1181545"/>
              <a:gd name="connsiteY23" fmla="*/ 320046 h 96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1545" h="961996">
                <a:moveTo>
                  <a:pt x="555015" y="0"/>
                </a:moveTo>
                <a:lnTo>
                  <a:pt x="373916" y="320046"/>
                </a:lnTo>
                <a:lnTo>
                  <a:pt x="448266" y="269903"/>
                </a:lnTo>
                <a:lnTo>
                  <a:pt x="448266" y="531415"/>
                </a:lnTo>
                <a:cubicBezTo>
                  <a:pt x="448266" y="710263"/>
                  <a:pt x="303281" y="855247"/>
                  <a:pt x="124434" y="855247"/>
                </a:cubicBezTo>
                <a:lnTo>
                  <a:pt x="0" y="855247"/>
                </a:lnTo>
                <a:lnTo>
                  <a:pt x="0" y="961996"/>
                </a:lnTo>
                <a:lnTo>
                  <a:pt x="124434" y="961996"/>
                </a:lnTo>
                <a:cubicBezTo>
                  <a:pt x="362237" y="961996"/>
                  <a:pt x="555015" y="769219"/>
                  <a:pt x="555015" y="531415"/>
                </a:cubicBezTo>
                <a:lnTo>
                  <a:pt x="555015" y="198672"/>
                </a:lnTo>
                <a:lnTo>
                  <a:pt x="553885" y="198672"/>
                </a:lnTo>
                <a:lnTo>
                  <a:pt x="555015" y="197909"/>
                </a:lnTo>
                <a:close/>
                <a:moveTo>
                  <a:pt x="626530" y="0"/>
                </a:moveTo>
                <a:lnTo>
                  <a:pt x="626530" y="197909"/>
                </a:lnTo>
                <a:lnTo>
                  <a:pt x="627661" y="198672"/>
                </a:lnTo>
                <a:lnTo>
                  <a:pt x="626531" y="198672"/>
                </a:lnTo>
                <a:lnTo>
                  <a:pt x="626530" y="531415"/>
                </a:lnTo>
                <a:cubicBezTo>
                  <a:pt x="626530" y="769219"/>
                  <a:pt x="819308" y="961996"/>
                  <a:pt x="1057112" y="961996"/>
                </a:cubicBezTo>
                <a:lnTo>
                  <a:pt x="1181545" y="961996"/>
                </a:lnTo>
                <a:lnTo>
                  <a:pt x="1181545" y="855247"/>
                </a:lnTo>
                <a:lnTo>
                  <a:pt x="1057112" y="855247"/>
                </a:lnTo>
                <a:cubicBezTo>
                  <a:pt x="878264" y="855247"/>
                  <a:pt x="733279" y="710263"/>
                  <a:pt x="733279" y="531415"/>
                </a:cubicBezTo>
                <a:lnTo>
                  <a:pt x="733279" y="269903"/>
                </a:lnTo>
                <a:lnTo>
                  <a:pt x="807629" y="320046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MH_Other_8"/>
          <p:cNvSpPr/>
          <p:nvPr>
            <p:custDataLst>
              <p:tags r:id="rId8"/>
            </p:custDataLst>
          </p:nvPr>
        </p:nvSpPr>
        <p:spPr>
          <a:xfrm>
            <a:off x="5556864" y="3418215"/>
            <a:ext cx="362458" cy="362458"/>
          </a:xfrm>
          <a:prstGeom prst="ellipse">
            <a:avLst/>
          </a:prstGeom>
          <a:solidFill>
            <a:srgbClr val="FEFFFF"/>
          </a:solidFill>
          <a:ln w="6350">
            <a:solidFill>
              <a:srgbClr val="26262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MH_Other_9"/>
          <p:cNvSpPr/>
          <p:nvPr>
            <p:custDataLst>
              <p:tags r:id="rId9"/>
            </p:custDataLst>
          </p:nvPr>
        </p:nvSpPr>
        <p:spPr>
          <a:xfrm>
            <a:off x="6550173" y="2665801"/>
            <a:ext cx="362458" cy="362458"/>
          </a:xfrm>
          <a:prstGeom prst="ellipse">
            <a:avLst/>
          </a:prstGeom>
          <a:solidFill>
            <a:srgbClr val="FEFFFF"/>
          </a:solidFill>
          <a:ln w="6350">
            <a:solidFill>
              <a:srgbClr val="26262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MH_Other_10"/>
          <p:cNvSpPr/>
          <p:nvPr>
            <p:custDataLst>
              <p:tags r:id="rId10"/>
            </p:custDataLst>
          </p:nvPr>
        </p:nvSpPr>
        <p:spPr>
          <a:xfrm>
            <a:off x="7543482" y="3418215"/>
            <a:ext cx="362458" cy="362458"/>
          </a:xfrm>
          <a:prstGeom prst="ellipse">
            <a:avLst/>
          </a:prstGeom>
          <a:solidFill>
            <a:srgbClr val="FEFFFF"/>
          </a:solidFill>
          <a:ln w="6350">
            <a:solidFill>
              <a:srgbClr val="26262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MH_Other_11"/>
          <p:cNvSpPr/>
          <p:nvPr>
            <p:custDataLst>
              <p:tags r:id="rId11"/>
            </p:custDataLst>
          </p:nvPr>
        </p:nvSpPr>
        <p:spPr>
          <a:xfrm>
            <a:off x="8536792" y="2665801"/>
            <a:ext cx="362458" cy="362458"/>
          </a:xfrm>
          <a:prstGeom prst="ellipse">
            <a:avLst/>
          </a:prstGeom>
          <a:solidFill>
            <a:srgbClr val="FEFFFF"/>
          </a:solidFill>
          <a:ln w="6350">
            <a:solidFill>
              <a:srgbClr val="26262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MH_SubTitle_1"/>
          <p:cNvSpPr txBox="1"/>
          <p:nvPr>
            <p:custDataLst>
              <p:tags r:id="rId12"/>
            </p:custDataLst>
          </p:nvPr>
        </p:nvSpPr>
        <p:spPr>
          <a:xfrm>
            <a:off x="4740728" y="4265202"/>
            <a:ext cx="1813512" cy="1008384"/>
          </a:xfrm>
          <a:prstGeom prst="rect">
            <a:avLst/>
          </a:prstGeom>
          <a:noFill/>
        </p:spPr>
        <p:txBody>
          <a:bodyPr wrap="square" rtlCol="0" anchor="t" anchorCtr="0">
            <a:normAutofit fontScale="90000" lnSpcReduction="10000"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rgbClr val="92D050"/>
                </a:solidFill>
                <a:latin typeface="+mn-ea"/>
              </a:rPr>
              <a:t>技术语言类</a:t>
            </a:r>
            <a:r>
              <a:rPr lang="zh-CN" altLang="en-US" sz="1600" b="1" kern="0" dirty="0">
                <a:solidFill>
                  <a:srgbClr val="92D050"/>
                </a:solidFill>
                <a:latin typeface="+mn-ea"/>
              </a:rPr>
              <a:t>：</a:t>
            </a:r>
            <a:endParaRPr lang="zh-CN" alt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Python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Solidity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</a:t>
            </a:r>
            <a:endParaRPr lang="zh-CN" alt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MH_SubTitle_5"/>
          <p:cNvSpPr txBox="1"/>
          <p:nvPr>
            <p:custDataLst>
              <p:tags r:id="rId13"/>
            </p:custDataLst>
          </p:nvPr>
        </p:nvSpPr>
        <p:spPr>
          <a:xfrm>
            <a:off x="6814528" y="4142647"/>
            <a:ext cx="1813512" cy="1008384"/>
          </a:xfrm>
          <a:prstGeom prst="rect">
            <a:avLst/>
          </a:prstGeom>
          <a:noFill/>
        </p:spPr>
        <p:txBody>
          <a:bodyPr wrap="square" rtlCol="0" anchor="t" anchorCtr="0"/>
          <a:lstStyle/>
          <a:p>
            <a:pPr algn="l">
              <a:lnSpc>
                <a:spcPct val="130000"/>
              </a:lnSpc>
              <a:defRPr/>
            </a:pPr>
            <a:r>
              <a:rPr lang="zh-CN" altLang="en-US" sz="1600" b="1" kern="0" dirty="0">
                <a:solidFill>
                  <a:srgbClr val="FF0000"/>
                </a:solidFill>
                <a:latin typeface="+mn-ea"/>
              </a:rPr>
              <a:t>智能合约相关：</a:t>
            </a:r>
            <a:endParaRPr lang="zh-CN" altLang="en-US" sz="1600" b="1" kern="0" dirty="0">
              <a:solidFill>
                <a:srgbClr val="FF0000"/>
              </a:solidFill>
              <a:latin typeface="+mn-ea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合约漏洞原理及其复现、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合约开发、</a:t>
            </a:r>
            <a:r>
              <a: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Dapp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的前后端交互相关、</a:t>
            </a:r>
            <a:r>
              <a: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JSON-RPC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原理、</a:t>
            </a:r>
            <a:r>
              <a: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WEB3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模块等</a:t>
            </a:r>
            <a:endParaRPr lang="zh-CN" alt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MH_SubTitle_3"/>
          <p:cNvSpPr txBox="1"/>
          <p:nvPr>
            <p:custDataLst>
              <p:tags r:id="rId14"/>
            </p:custDataLst>
          </p:nvPr>
        </p:nvSpPr>
        <p:spPr>
          <a:xfrm>
            <a:off x="2762250" y="4265295"/>
            <a:ext cx="1978660" cy="1008380"/>
          </a:xfrm>
          <a:prstGeom prst="rect">
            <a:avLst/>
          </a:prstGeom>
          <a:noFill/>
        </p:spPr>
        <p:txBody>
          <a:bodyPr wrap="square" rtlCol="0" anchor="t" anchorCtr="0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 kern="0" dirty="0">
                <a:solidFill>
                  <a:srgbClr val="FFC000"/>
                </a:solidFill>
                <a:latin typeface="+mn-ea"/>
              </a:rPr>
              <a:t>算法类：</a:t>
            </a:r>
            <a:endParaRPr lang="zh-CN" alt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POW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工作量证明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）原理</a:t>
            </a:r>
            <a:endParaRPr lang="zh-CN" alt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POS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（权益证明）原理</a:t>
            </a:r>
            <a:endParaRPr lang="zh-CN" alt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PBFT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（拜占庭容错）原理</a:t>
            </a:r>
            <a:endParaRPr lang="zh-CN" alt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...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MH_SubTitle_2"/>
          <p:cNvSpPr txBox="1"/>
          <p:nvPr>
            <p:custDataLst>
              <p:tags r:id="rId15"/>
            </p:custDataLst>
          </p:nvPr>
        </p:nvSpPr>
        <p:spPr>
          <a:xfrm>
            <a:off x="5729634" y="1255841"/>
            <a:ext cx="1813512" cy="1008384"/>
          </a:xfrm>
          <a:prstGeom prst="rect">
            <a:avLst/>
          </a:prstGeom>
          <a:noFill/>
        </p:spPr>
        <p:txBody>
          <a:bodyPr wrap="square" rtlCol="0" anchor="b"/>
          <a:lstStyle/>
          <a:p>
            <a:pPr algn="l" fontAlgn="auto" latinLnBrk="1">
              <a:lnSpc>
                <a:spcPct val="100000"/>
              </a:lnSpc>
              <a:defRPr/>
            </a:pPr>
            <a:r>
              <a:rPr lang="zh-CN" altLang="en-US" sz="1600" b="1" kern="0" dirty="0">
                <a:solidFill>
                  <a:srgbClr val="92D050"/>
                </a:solidFill>
                <a:latin typeface="+mn-ea"/>
              </a:rPr>
              <a:t>技术框架类：</a:t>
            </a:r>
            <a:endParaRPr lang="zh-CN" altLang="en-US" sz="14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 fontAlgn="auto" latinLnBrk="1">
              <a:lnSpc>
                <a:spcPct val="100000"/>
              </a:lnSpc>
              <a:defRPr/>
            </a:pP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公链熟悉以太坊的底层、搭建、</a:t>
            </a: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Dapp</a:t>
            </a: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开发。联盟链熟悉</a:t>
            </a: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Hyperledger</a:t>
            </a: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的底层、搭建、</a:t>
            </a: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Dapp</a:t>
            </a: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开发等。</a:t>
            </a:r>
            <a:endParaRPr lang="zh-CN" altLang="en-US" sz="14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MH_SubTitle_6"/>
          <p:cNvSpPr txBox="1"/>
          <p:nvPr>
            <p:custDataLst>
              <p:tags r:id="rId16"/>
            </p:custDataLst>
          </p:nvPr>
        </p:nvSpPr>
        <p:spPr>
          <a:xfrm>
            <a:off x="7813594" y="1255841"/>
            <a:ext cx="1813512" cy="1008384"/>
          </a:xfrm>
          <a:prstGeom prst="rect">
            <a:avLst/>
          </a:prstGeom>
          <a:noFill/>
        </p:spPr>
        <p:txBody>
          <a:bodyPr wrap="square" rtlCol="0" anchor="b"/>
          <a:lstStyle/>
          <a:p>
            <a:pPr algn="l">
              <a:lnSpc>
                <a:spcPct val="130000"/>
              </a:lnSpc>
              <a:defRPr/>
            </a:pPr>
            <a:r>
              <a:rPr lang="zh-CN" altLang="en-US" sz="1600" b="1" kern="0" dirty="0">
                <a:solidFill>
                  <a:srgbClr val="FF0000"/>
                </a:solidFill>
                <a:latin typeface="+mn-ea"/>
              </a:rPr>
              <a:t>漏洞挖掘类：</a:t>
            </a:r>
            <a:endParaRPr lang="zh-CN" altLang="en-US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主流漏洞挖掘方法的思想，如何利用和改善检测工具。</a:t>
            </a:r>
            <a:endParaRPr lang="zh-CN" altLang="en-US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MH_SubTitle_4"/>
          <p:cNvSpPr txBox="1"/>
          <p:nvPr>
            <p:custDataLst>
              <p:tags r:id="rId17"/>
            </p:custDataLst>
          </p:nvPr>
        </p:nvSpPr>
        <p:spPr>
          <a:xfrm>
            <a:off x="3570261" y="1255841"/>
            <a:ext cx="1813512" cy="1008384"/>
          </a:xfrm>
          <a:prstGeom prst="rect">
            <a:avLst/>
          </a:prstGeom>
          <a:noFill/>
        </p:spPr>
        <p:txBody>
          <a:bodyPr wrap="square" rtlCol="0" anchor="b"/>
          <a:lstStyle/>
          <a:p>
            <a:pPr algn="l">
              <a:lnSpc>
                <a:spcPct val="130000"/>
              </a:lnSpc>
              <a:defRPr/>
            </a:pPr>
            <a:r>
              <a:rPr lang="zh-CN" altLang="en-US" sz="1400" b="1" kern="0" dirty="0">
                <a:solidFill>
                  <a:srgbClr val="FFC000"/>
                </a:solidFill>
                <a:latin typeface="+mn-ea"/>
              </a:rPr>
              <a:t>区块链技术类：</a:t>
            </a:r>
            <a:endParaRPr lang="zh-CN" altLang="en-US" sz="14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P2P</a:t>
            </a: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网络、分布式存储、非对称加密技术、经济学博弈、交易处理流程、软硬分叉、命令行交互</a:t>
            </a: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...</a:t>
            </a:r>
            <a:endParaRPr lang="en-US" altLang="zh-CN" sz="14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MH_Other_12"/>
          <p:cNvSpPr/>
          <p:nvPr>
            <p:custDataLst>
              <p:tags r:id="rId18"/>
            </p:custDataLst>
          </p:nvPr>
        </p:nvSpPr>
        <p:spPr>
          <a:xfrm>
            <a:off x="3570246" y="3418215"/>
            <a:ext cx="362458" cy="362458"/>
          </a:xfrm>
          <a:prstGeom prst="ellipse">
            <a:avLst/>
          </a:prstGeom>
          <a:solidFill>
            <a:srgbClr val="FEFFFF"/>
          </a:solidFill>
          <a:ln w="6350">
            <a:solidFill>
              <a:srgbClr val="26262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MH_Other_13"/>
          <p:cNvSpPr/>
          <p:nvPr>
            <p:custDataLst>
              <p:tags r:id="rId19"/>
            </p:custDataLst>
          </p:nvPr>
        </p:nvSpPr>
        <p:spPr>
          <a:xfrm>
            <a:off x="4563555" y="2665801"/>
            <a:ext cx="362458" cy="362458"/>
          </a:xfrm>
          <a:prstGeom prst="ellipse">
            <a:avLst/>
          </a:prstGeom>
          <a:solidFill>
            <a:srgbClr val="FEFFFF"/>
          </a:solidFill>
          <a:ln w="6350">
            <a:solidFill>
              <a:srgbClr val="26262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860915" y="5151120"/>
            <a:ext cx="1482090" cy="1322705"/>
            <a:chOff x="15529" y="8112"/>
            <a:chExt cx="2334" cy="2083"/>
          </a:xfrm>
        </p:grpSpPr>
        <p:grpSp>
          <p:nvGrpSpPr>
            <p:cNvPr id="11" name="组合 10"/>
            <p:cNvGrpSpPr/>
            <p:nvPr/>
          </p:nvGrpSpPr>
          <p:grpSpPr>
            <a:xfrm>
              <a:off x="15529" y="8112"/>
              <a:ext cx="2334" cy="483"/>
              <a:chOff x="15434" y="8062"/>
              <a:chExt cx="2334" cy="483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5434" y="8140"/>
                <a:ext cx="638" cy="327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6258" y="8062"/>
                <a:ext cx="151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rgbClr val="FF0000"/>
                    </a:solidFill>
                  </a:rPr>
                  <a:t>：掌握</a:t>
                </a:r>
                <a:endParaRPr lang="zh-CN" altLang="en-US" sz="1400"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5529" y="8950"/>
              <a:ext cx="2334" cy="483"/>
              <a:chOff x="15434" y="8062"/>
              <a:chExt cx="2334" cy="483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15434" y="8140"/>
                <a:ext cx="638" cy="327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58" y="8062"/>
                <a:ext cx="151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rgbClr val="92D050"/>
                    </a:solidFill>
                  </a:rPr>
                  <a:t>：熟知</a:t>
                </a:r>
                <a:endParaRPr lang="zh-CN" altLang="en-US" sz="1400" b="1">
                  <a:solidFill>
                    <a:srgbClr val="92D050"/>
                  </a:solidFill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5529" y="9713"/>
              <a:ext cx="2334" cy="483"/>
              <a:chOff x="15434" y="8062"/>
              <a:chExt cx="2334" cy="483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5434" y="8140"/>
                <a:ext cx="638" cy="32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6258" y="8062"/>
                <a:ext cx="151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rgbClr val="FFC000"/>
                    </a:solidFill>
                  </a:rPr>
                  <a:t>：了解</a:t>
                </a:r>
                <a:endParaRPr lang="zh-CN" altLang="en-US" sz="1400" b="1">
                  <a:solidFill>
                    <a:srgbClr val="FFC000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23" grpId="0" bldLvl="0" animBg="1"/>
      <p:bldP spid="25" grpId="0" bldLvl="0" animBg="1"/>
      <p:bldP spid="26" grpId="0"/>
      <p:bldP spid="27" grpId="0"/>
      <p:bldP spid="28" grpId="0"/>
      <p:bldP spid="29" grpId="0"/>
      <p:bldP spid="30" grpId="0"/>
      <p:bldP spid="31" grpId="0"/>
      <p:bldP spid="32" grpId="0" bldLvl="0" animBg="1"/>
      <p:bldP spid="3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8617721">
            <a:off x="-640175" y="1673791"/>
            <a:ext cx="5204298" cy="3511685"/>
          </a:xfrm>
          <a:prstGeom prst="rect">
            <a:avLst/>
          </a:prstGeom>
          <a:blipFill dpi="0" rotWithShape="1">
            <a:blip r:embed="rId1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7225" y="3201691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参考文献</a:t>
            </a:r>
            <a:endParaRPr lang="zh-CN" altLang="en-US" sz="3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73805" y="121285"/>
            <a:ext cx="7861300" cy="6616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 latinLnBrk="1">
              <a:lnSpc>
                <a:spcPct val="150000"/>
              </a:lnSpc>
            </a:pPr>
            <a:r>
              <a:rPr lang="en-US" altLang="zh-CN" sz="1600"/>
              <a:t>[1] </a:t>
            </a:r>
            <a:r>
              <a:rPr lang="zh-CN" altLang="en-US" sz="1600"/>
              <a:t>区块链视频资料来源：https://www.youtube.com/watch?v=QB0_5PE--Dc&amp;t=2s</a:t>
            </a:r>
            <a:r>
              <a:rPr lang="en-US" altLang="zh-CN" sz="1600"/>
              <a:t> </a:t>
            </a:r>
            <a:endParaRPr lang="en-US" altLang="zh-CN" sz="1600"/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[2] </a:t>
            </a:r>
            <a:r>
              <a:rPr lang="zh-CN" altLang="en-US" sz="1600">
                <a:sym typeface="+mn-ea"/>
              </a:rPr>
              <a:t>智能合约视频资料来源：https://www.youtube.com/watch?v=MD2tT_qXOUc</a:t>
            </a:r>
            <a:endParaRPr lang="zh-CN" altLang="en-US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[3] Atzei, N., M. Bartoletti and T. Cimoli, A survey of attacks on Ethereum smart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  contracts, in International Conference on Principles of Security and Trust. 2017.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[4] </a:t>
            </a:r>
            <a:r>
              <a:rPr lang="zh-CN" altLang="en-US" sz="1600">
                <a:sym typeface="+mn-ea"/>
              </a:rPr>
              <a:t>以太坊黄皮书地址：http://paper.gavwood.com/</a:t>
            </a:r>
            <a:endParaRPr lang="zh-CN" altLang="en-US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[5] Cachin C. Architecture of the hyperledger blockchain fabric[C]//Workshop on 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  distributed cryptocurrencies and consensus ledgers. 2016, 310(4).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[6] </a:t>
            </a:r>
            <a:r>
              <a:rPr lang="zh-CN" altLang="en-US" sz="1600">
                <a:sym typeface="+mn-ea"/>
              </a:rPr>
              <a:t>趣链公司</a:t>
            </a:r>
            <a:r>
              <a:rPr lang="en-US" altLang="zh-CN" sz="1600">
                <a:sym typeface="+mn-ea"/>
              </a:rPr>
              <a:t>HyperChain</a:t>
            </a:r>
            <a:r>
              <a:rPr lang="zh-CN" altLang="en-US" sz="1600">
                <a:sym typeface="+mn-ea"/>
              </a:rPr>
              <a:t>地址：</a:t>
            </a:r>
            <a:r>
              <a:rPr lang="en-US" altLang="zh-CN" sz="1600">
                <a:sym typeface="+mn-ea"/>
              </a:rPr>
              <a:t> https://www.hyperchain.cn/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[7] Wood G. Polkadot: Vision for a heterogeneous multi-chain framework[J]. White 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  Paper, 2016.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[8] Godefroid P, Kiezun A, Levin M Y. Grammar-based whitebox fuzzing[C]//Proceeding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  -s of the 29th ACM SIGPLAN Conference on Programming Language Design and Im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  -plementation. 2008: 206-215.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[9] King J C. Symbolic execution and program testing[J]. Communications of the ACM, 1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  976, 19(7): 385-394.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[10] Chess B, McGraw G. Static analysis for security[J]. IEEE security &amp; privacy, 2004, 2(6):</a:t>
            </a:r>
            <a:endParaRPr lang="en-US" altLang="zh-CN" sz="1600">
              <a:sym typeface="+mn-ea"/>
            </a:endParaRPr>
          </a:p>
          <a:p>
            <a:pPr fontAlgn="auto" latinLnBrk="1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    76-79.</a:t>
            </a:r>
            <a:endParaRPr lang="en-US" altLang="zh-CN" sz="1600">
              <a:sym typeface="+mn-ea"/>
            </a:endParaRPr>
          </a:p>
          <a:p>
            <a:pPr fontAlgn="auto" latinLnBrk="1"/>
            <a:endParaRPr lang="en-US" altLang="zh-CN" sz="16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37660" r="12872" b="44468"/>
          <a:stretch>
            <a:fillRect/>
          </a:stretch>
        </p:blipFill>
        <p:spPr>
          <a:xfrm>
            <a:off x="1845012" y="2816157"/>
            <a:ext cx="9377464" cy="1225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66418" y="1905505"/>
            <a:ext cx="51090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谢谢 </a:t>
            </a:r>
            <a:endParaRPr lang="en-US" altLang="zh-CN" sz="9600" dirty="0" smtClean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9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en-US" sz="9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观看</a:t>
            </a:r>
            <a:endParaRPr kumimoji="0" lang="en-US" altLang="zh-CN" sz="9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526984" y="3358644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48173" y="325841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汇报人：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xxx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ldLvl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区块链节选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9125" y="0"/>
            <a:ext cx="11572875" cy="6858000"/>
          </a:xfrm>
          <a:prstGeom prst="rect">
            <a:avLst/>
          </a:prstGeom>
        </p:spPr>
      </p:pic>
      <p:pic>
        <p:nvPicPr>
          <p:cNvPr id="5" name="图片 4" descr="333438303935353b333633363136373bd1e0ceb2d0cebcfdcdb7">
            <a:hlinkClick r:id="rId5" tooltip="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42420" y="6409690"/>
            <a:ext cx="365760" cy="365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7485" y="283210"/>
            <a:ext cx="166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>
            <a:fillRect/>
          </a:stretch>
        </p:blipFill>
        <p:spPr>
          <a:xfrm>
            <a:off x="-2280804" y="1699491"/>
            <a:ext cx="2900218" cy="3306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智能合约节选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8795" y="0"/>
            <a:ext cx="11673205" cy="6858000"/>
          </a:xfrm>
          <a:prstGeom prst="rect">
            <a:avLst/>
          </a:prstGeom>
        </p:spPr>
      </p:pic>
      <p:pic>
        <p:nvPicPr>
          <p:cNvPr id="5" name="图片 4" descr="333438303935353b333633363136373bd1e0ceb2d0cebcfdcdb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42420" y="6409690"/>
            <a:ext cx="365760" cy="365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8" t="24377" r="39924" b="27408"/>
          <a:stretch>
            <a:fillRect/>
          </a:stretch>
        </p:blipFill>
        <p:spPr>
          <a:xfrm>
            <a:off x="-2381134" y="1699491"/>
            <a:ext cx="2900218" cy="3306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1" t="28085" r="42235" b="39574"/>
          <a:stretch>
            <a:fillRect/>
          </a:stretch>
        </p:blipFill>
        <p:spPr>
          <a:xfrm>
            <a:off x="5502611" y="1691076"/>
            <a:ext cx="1147865" cy="123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41523" y="0"/>
            <a:ext cx="110895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内容</a:t>
            </a:r>
            <a:endParaRPr lang="zh-CN" altLang="en-US" sz="7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99690" y="3103245"/>
            <a:ext cx="551180" cy="3210560"/>
            <a:chOff x="4094" y="4887"/>
            <a:chExt cx="868" cy="5056"/>
          </a:xfrm>
        </p:grpSpPr>
        <p:sp>
          <p:nvSpPr>
            <p:cNvPr id="4" name="文本框 3"/>
            <p:cNvSpPr txBox="1"/>
            <p:nvPr/>
          </p:nvSpPr>
          <p:spPr>
            <a:xfrm>
              <a:off x="4094" y="5959"/>
              <a:ext cx="869" cy="398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区块链与智能合约</a:t>
              </a:r>
              <a:endPara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18" y="4887"/>
              <a:ext cx="521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1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65675" y="3103245"/>
            <a:ext cx="551180" cy="3210560"/>
            <a:chOff x="7505" y="4887"/>
            <a:chExt cx="868" cy="5056"/>
          </a:xfrm>
        </p:grpSpPr>
        <p:sp>
          <p:nvSpPr>
            <p:cNvPr id="5" name="文本框 4"/>
            <p:cNvSpPr txBox="1"/>
            <p:nvPr/>
          </p:nvSpPr>
          <p:spPr>
            <a:xfrm>
              <a:off x="7505" y="5959"/>
              <a:ext cx="869" cy="398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智能合约安全问题</a:t>
              </a:r>
              <a:endPara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30" y="4887"/>
              <a:ext cx="521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2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32295" y="3103124"/>
            <a:ext cx="551815" cy="3550406"/>
            <a:chOff x="10917" y="4887"/>
            <a:chExt cx="869" cy="5591"/>
          </a:xfrm>
        </p:grpSpPr>
        <p:sp>
          <p:nvSpPr>
            <p:cNvPr id="6" name="文本框 5"/>
            <p:cNvSpPr txBox="1"/>
            <p:nvPr/>
          </p:nvSpPr>
          <p:spPr>
            <a:xfrm>
              <a:off x="10917" y="6014"/>
              <a:ext cx="869" cy="44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解决方法与研究方向</a:t>
              </a:r>
              <a:endPara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041" y="4887"/>
              <a:ext cx="4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3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098280" y="3103124"/>
            <a:ext cx="551815" cy="3550431"/>
            <a:chOff x="14328" y="4887"/>
            <a:chExt cx="869" cy="5591"/>
          </a:xfrm>
        </p:grpSpPr>
        <p:sp>
          <p:nvSpPr>
            <p:cNvPr id="7" name="文本框 6"/>
            <p:cNvSpPr txBox="1"/>
            <p:nvPr/>
          </p:nvSpPr>
          <p:spPr>
            <a:xfrm>
              <a:off x="14328" y="6014"/>
              <a:ext cx="869" cy="44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工作目标与学习</a:t>
              </a:r>
              <a:r>
                <a:rPr lang="zh-CN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成</a:t>
              </a:r>
              <a:r>
                <a:rPr lang="zh-CN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果</a:t>
              </a:r>
              <a:endPara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465" y="4887"/>
              <a:ext cx="4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4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fallOve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>
            <a:fillRect/>
          </a:stretch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1642" y="6151389"/>
            <a:ext cx="5940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 命由己造，相由心生，世间万物皆是化相，心不动，万物皆不动，心不变，万物皆不变。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5539" y="11739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01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72561" y="298713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区块链与智能合约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6566169" y="6245156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drap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97358" y="2466841"/>
            <a:ext cx="2597284" cy="4844375"/>
          </a:xfrm>
          <a:prstGeom prst="rect">
            <a:avLst/>
          </a:prstGeom>
          <a:blipFill dpi="0" rotWithShape="1">
            <a:blip r:embed="rId1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67735" y="591820"/>
            <a:ext cx="5256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何为区块链？何为智能合约？</a:t>
            </a:r>
            <a:endParaRPr lang="zh-CN" alt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44898" y="3673050"/>
            <a:ext cx="396938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关键词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：去中心化、分布式、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P2P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、防篡改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数据透明、可溯源、高自治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98000" y="3673050"/>
            <a:ext cx="3840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</a:rPr>
              <a:t>关键词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：去信任、自动执行、强制执行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无法干预、内容公开、永久运行、低成本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014460" y="3027680"/>
            <a:ext cx="1498600" cy="645160"/>
            <a:chOff x="14196" y="4768"/>
            <a:chExt cx="2360" cy="1016"/>
          </a:xfrm>
        </p:grpSpPr>
        <p:sp>
          <p:nvSpPr>
            <p:cNvPr id="7" name="文本框 6"/>
            <p:cNvSpPr txBox="1"/>
            <p:nvPr/>
          </p:nvSpPr>
          <p:spPr>
            <a:xfrm>
              <a:off x="14196" y="4768"/>
              <a:ext cx="221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hlinkClick r:id="rId2" tooltip="" action="ppaction://hlinksldjump"/>
                </a:rPr>
                <a:t>智能合约</a:t>
              </a:r>
              <a:endPara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hlinkClick r:id="rId3" action="ppaction://hlinkfile"/>
              </a:endParaRPr>
            </a:p>
          </p:txBody>
        </p:sp>
        <p:graphicFrame>
          <p:nvGraphicFramePr>
            <p:cNvPr id="5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6316" y="5126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4" imgW="152400" imgH="190500" progId="Equation.KSEE3">
                    <p:embed/>
                  </p:oleObj>
                </mc:Choice>
                <mc:Fallback>
                  <p:oleObj name="" r:id="rId4" imgW="1524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316" y="5126"/>
                          <a:ext cx="240" cy="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1992630" y="3027680"/>
            <a:ext cx="1240790" cy="645160"/>
            <a:chOff x="3138" y="4768"/>
            <a:chExt cx="1954" cy="1016"/>
          </a:xfrm>
        </p:grpSpPr>
        <p:sp>
          <p:nvSpPr>
            <p:cNvPr id="6" name="文本框 5"/>
            <p:cNvSpPr txBox="1"/>
            <p:nvPr/>
          </p:nvSpPr>
          <p:spPr>
            <a:xfrm>
              <a:off x="3138" y="4768"/>
              <a:ext cx="1734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hlinkClick r:id="rId6" tooltip="" action="ppaction://hlinksldjump"/>
                </a:rPr>
                <a:t>区块链</a:t>
              </a:r>
              <a:endPara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hlinkClick r:id="rId7" action="ppaction://hlinkfile"/>
              </a:endParaRPr>
            </a:p>
          </p:txBody>
        </p:sp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872" y="5126"/>
            <a:ext cx="22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8" imgW="139700" imgH="190500" progId="Equation.KSEE3">
                    <p:embed/>
                  </p:oleObj>
                </mc:Choice>
                <mc:Fallback>
                  <p:oleObj name="" r:id="rId8" imgW="139700" imgH="1905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872" y="5126"/>
                          <a:ext cx="220" cy="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区块链节选">
            <a:hlinkClick r:id="" action="ppaction://media"/>
          </p:cNvPr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57655" y="4492625"/>
            <a:ext cx="2186305" cy="947420"/>
          </a:xfrm>
          <a:prstGeom prst="rect">
            <a:avLst/>
          </a:prstGeom>
        </p:spPr>
      </p:pic>
      <p:pic>
        <p:nvPicPr>
          <p:cNvPr id="14" name="智能合约节选">
            <a:hlinkClick r:id="" action="ppaction://media"/>
          </p:cNvPr>
          <p:cNvPicPr/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724265" y="4492625"/>
            <a:ext cx="2186940" cy="94742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0">
              <p:cMediaNode>
                <p:cTn id="3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/>
      <p:bldP spid="2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18710" y="360045"/>
            <a:ext cx="2354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主流区块链平台</a:t>
            </a:r>
            <a:endPara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35125" y="1682115"/>
            <a:ext cx="2963545" cy="1985645"/>
            <a:chOff x="2575" y="2649"/>
            <a:chExt cx="4667" cy="312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44" t="22979" r="35612" b="27092"/>
            <a:stretch>
              <a:fillRect/>
            </a:stretch>
          </p:blipFill>
          <p:spPr>
            <a:xfrm>
              <a:off x="2575" y="2649"/>
              <a:ext cx="822" cy="81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397" y="2649"/>
              <a:ext cx="1728" cy="72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以太坊</a:t>
              </a:r>
              <a:endPara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034" y="3598"/>
              <a:ext cx="4208" cy="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是一个开源的有智能合约功能的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公共区块链平台，通用加密货币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为以太币、提供去中心化的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以太坊虚拟机。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aphicFrame>
          <p:nvGraphicFramePr>
            <p:cNvPr id="16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995" y="2649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152400" imgH="190500" progId="Equation.KSEE3">
                    <p:embed/>
                  </p:oleObj>
                </mc:Choice>
                <mc:Fallback>
                  <p:oleObj name="" r:id="rId2" imgW="1524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995" y="2649"/>
                          <a:ext cx="240" cy="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>
          <a:xfrm>
            <a:off x="7492365" y="1682115"/>
            <a:ext cx="3205480" cy="1663065"/>
            <a:chOff x="11799" y="2649"/>
            <a:chExt cx="5048" cy="261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44" t="22979" r="35612" b="27092"/>
            <a:stretch>
              <a:fillRect/>
            </a:stretch>
          </p:blipFill>
          <p:spPr>
            <a:xfrm>
              <a:off x="12036" y="2649"/>
              <a:ext cx="822" cy="81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2859" y="2649"/>
              <a:ext cx="2928" cy="72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HyperLedger</a:t>
              </a:r>
              <a:endPara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aphicFrame>
          <p:nvGraphicFramePr>
            <p:cNvPr id="17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662" y="2759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4" imgW="152400" imgH="190500" progId="Equation.KSEE3">
                    <p:embed/>
                  </p:oleObj>
                </mc:Choice>
                <mc:Fallback>
                  <p:oleObj name="" r:id="rId4" imgW="1524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662" y="2759"/>
                          <a:ext cx="240" cy="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文本框 21"/>
            <p:cNvSpPr txBox="1"/>
            <p:nvPr/>
          </p:nvSpPr>
          <p:spPr>
            <a:xfrm>
              <a:off x="11799" y="3598"/>
              <a:ext cx="5048" cy="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是一个旨在推动区块链跨行业应用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的开源项目，从属于联盟链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，由 Linux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基金会在2015年12月主导发起该项目。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642860" y="4014470"/>
            <a:ext cx="4272280" cy="1640840"/>
            <a:chOff x="12036" y="6322"/>
            <a:chExt cx="6728" cy="258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44" t="22979" r="35612" b="27092"/>
            <a:stretch>
              <a:fillRect/>
            </a:stretch>
          </p:blipFill>
          <p:spPr>
            <a:xfrm>
              <a:off x="12036" y="6322"/>
              <a:ext cx="822" cy="81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2859" y="6322"/>
              <a:ext cx="2208" cy="72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波卡生态</a:t>
              </a:r>
              <a:endPara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827" y="6322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6" imgW="152400" imgH="190500" progId="Equation.KSEE3">
                    <p:embed/>
                  </p:oleObj>
                </mc:Choice>
                <mc:Fallback>
                  <p:oleObj name="" r:id="rId6" imgW="1524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827" y="6322"/>
                          <a:ext cx="240" cy="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22"/>
            <p:cNvSpPr txBox="1"/>
            <p:nvPr/>
          </p:nvSpPr>
          <p:spPr>
            <a:xfrm>
              <a:off x="12036" y="7236"/>
              <a:ext cx="6728" cy="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旨在通过一个区块链网络链接不同的区块链，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实现跨链互通，成为下一代区块链网络基础设施。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工作重点集中在跨链协议上，解决信息孤岛的问题。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35125" y="4014470"/>
            <a:ext cx="4208145" cy="1779270"/>
            <a:chOff x="2575" y="6322"/>
            <a:chExt cx="6627" cy="280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44" t="22979" r="35612" b="27092"/>
            <a:stretch>
              <a:fillRect/>
            </a:stretch>
          </p:blipFill>
          <p:spPr>
            <a:xfrm>
              <a:off x="2575" y="6322"/>
              <a:ext cx="822" cy="81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397" y="6322"/>
              <a:ext cx="2688" cy="72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HyperChain</a:t>
              </a:r>
              <a:endPara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aphicFrame>
          <p:nvGraphicFramePr>
            <p:cNvPr id="18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845" y="6322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8" imgW="152400" imgH="190500" progId="Equation.KSEE3">
                    <p:embed/>
                  </p:oleObj>
                </mc:Choice>
                <mc:Fallback>
                  <p:oleObj name="" r:id="rId8" imgW="1524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845" y="6322"/>
                          <a:ext cx="240" cy="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3034" y="7454"/>
              <a:ext cx="6168" cy="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是一个国产自主可控区块链底层平台 ，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由杭州趣链公司自主研发，具有高性能、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高安全、高可用、可扩展特性。归属于联盟链。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>
            <a:fillRect/>
          </a:stretch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1642" y="6151389"/>
            <a:ext cx="5940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 命由己造，相由心生，世间万物皆是化相，心不动，万物皆不动，心不变，万物皆不变。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5539" y="1173938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02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72561" y="298713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智能合约安全问题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6566169" y="6245156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drap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0982" y="1387663"/>
            <a:ext cx="428625" cy="39522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合约漏洞对比与传统软件仅仅少数漏洞相似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33616" r="1397" b="8085"/>
          <a:stretch>
            <a:fillRect/>
          </a:stretch>
        </p:blipFill>
        <p:spPr>
          <a:xfrm rot="19574234">
            <a:off x="1582078" y="2524759"/>
            <a:ext cx="982494" cy="4876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t="23688" r="6546" b="8369"/>
          <a:stretch>
            <a:fillRect/>
          </a:stretch>
        </p:blipFill>
        <p:spPr>
          <a:xfrm>
            <a:off x="7279240" y="2490131"/>
            <a:ext cx="645560" cy="7542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9" t="24255" r="15343" b="18724"/>
          <a:stretch>
            <a:fillRect/>
          </a:stretch>
        </p:blipFill>
        <p:spPr>
          <a:xfrm>
            <a:off x="4503166" y="2487676"/>
            <a:ext cx="680652" cy="5618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475" y="2579674"/>
            <a:ext cx="755295" cy="5751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75237" y="3327019"/>
            <a:ext cx="598170" cy="2834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身份验证与授权不当类漏洞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45404" y="3327017"/>
            <a:ext cx="598170" cy="2606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外部依赖引起的合约漏洞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97686" y="3327019"/>
            <a:ext cx="598170" cy="3291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对合约语言理解不足引起的漏洞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72600" y="3327018"/>
            <a:ext cx="598170" cy="2606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编程标准混乱引发的问题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89120" y="548005"/>
            <a:ext cx="3535680" cy="582930"/>
            <a:chOff x="6912" y="863"/>
            <a:chExt cx="5568" cy="918"/>
          </a:xfrm>
        </p:grpSpPr>
        <p:sp>
          <p:nvSpPr>
            <p:cNvPr id="8" name="文本框 7"/>
            <p:cNvSpPr txBox="1"/>
            <p:nvPr/>
          </p:nvSpPr>
          <p:spPr>
            <a:xfrm>
              <a:off x="6912" y="863"/>
              <a:ext cx="540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智能合约安全问题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240" y="863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" r:id="rId5" imgW="152400" imgH="190500" progId="Equation.KSEE3">
                    <p:embed/>
                  </p:oleObj>
                </mc:Choice>
                <mc:Fallback>
                  <p:oleObj name="" r:id="rId5" imgW="152400" imgH="1905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240" y="863"/>
                          <a:ext cx="240" cy="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$líḓê"/>
          <p:cNvSpPr/>
          <p:nvPr/>
        </p:nvSpPr>
        <p:spPr bwMode="auto">
          <a:xfrm>
            <a:off x="5104308" y="2410264"/>
            <a:ext cx="2082479" cy="2083155"/>
          </a:xfrm>
          <a:custGeom>
            <a:avLst/>
            <a:gdLst>
              <a:gd name="T0" fmla="*/ 1287 w 1289"/>
              <a:gd name="T1" fmla="*/ 626 h 1289"/>
              <a:gd name="T2" fmla="*/ 1273 w 1289"/>
              <a:gd name="T3" fmla="*/ 520 h 1289"/>
              <a:gd name="T4" fmla="*/ 1236 w 1289"/>
              <a:gd name="T5" fmla="*/ 421 h 1289"/>
              <a:gd name="T6" fmla="*/ 1184 w 1289"/>
              <a:gd name="T7" fmla="*/ 327 h 1289"/>
              <a:gd name="T8" fmla="*/ 1163 w 1289"/>
              <a:gd name="T9" fmla="*/ 324 h 1289"/>
              <a:gd name="T10" fmla="*/ 1140 w 1289"/>
              <a:gd name="T11" fmla="*/ 289 h 1289"/>
              <a:gd name="T12" fmla="*/ 1150 w 1289"/>
              <a:gd name="T13" fmla="*/ 279 h 1289"/>
              <a:gd name="T14" fmla="*/ 1134 w 1289"/>
              <a:gd name="T15" fmla="*/ 283 h 1289"/>
              <a:gd name="T16" fmla="*/ 1129 w 1289"/>
              <a:gd name="T17" fmla="*/ 301 h 1289"/>
              <a:gd name="T18" fmla="*/ 1192 w 1289"/>
              <a:gd name="T19" fmla="*/ 408 h 1289"/>
              <a:gd name="T20" fmla="*/ 1228 w 1289"/>
              <a:gd name="T21" fmla="*/ 566 h 1289"/>
              <a:gd name="T22" fmla="*/ 1203 w 1289"/>
              <a:gd name="T23" fmla="*/ 769 h 1289"/>
              <a:gd name="T24" fmla="*/ 1134 w 1289"/>
              <a:gd name="T25" fmla="*/ 831 h 1289"/>
              <a:gd name="T26" fmla="*/ 1037 w 1289"/>
              <a:gd name="T27" fmla="*/ 886 h 1289"/>
              <a:gd name="T28" fmla="*/ 1003 w 1289"/>
              <a:gd name="T29" fmla="*/ 924 h 1289"/>
              <a:gd name="T30" fmla="*/ 981 w 1289"/>
              <a:gd name="T31" fmla="*/ 976 h 1289"/>
              <a:gd name="T32" fmla="*/ 956 w 1289"/>
              <a:gd name="T33" fmla="*/ 1089 h 1289"/>
              <a:gd name="T34" fmla="*/ 932 w 1289"/>
              <a:gd name="T35" fmla="*/ 1125 h 1289"/>
              <a:gd name="T36" fmla="*/ 802 w 1289"/>
              <a:gd name="T37" fmla="*/ 1216 h 1289"/>
              <a:gd name="T38" fmla="*/ 722 w 1289"/>
              <a:gd name="T39" fmla="*/ 1245 h 1289"/>
              <a:gd name="T40" fmla="*/ 633 w 1289"/>
              <a:gd name="T41" fmla="*/ 1248 h 1289"/>
              <a:gd name="T42" fmla="*/ 500 w 1289"/>
              <a:gd name="T43" fmla="*/ 1235 h 1289"/>
              <a:gd name="T44" fmla="*/ 350 w 1289"/>
              <a:gd name="T45" fmla="*/ 1181 h 1289"/>
              <a:gd name="T46" fmla="*/ 254 w 1289"/>
              <a:gd name="T47" fmla="*/ 1111 h 1289"/>
              <a:gd name="T48" fmla="*/ 250 w 1289"/>
              <a:gd name="T49" fmla="*/ 1103 h 1289"/>
              <a:gd name="T50" fmla="*/ 198 w 1289"/>
              <a:gd name="T51" fmla="*/ 1068 h 1289"/>
              <a:gd name="T52" fmla="*/ 67 w 1289"/>
              <a:gd name="T53" fmla="*/ 858 h 1289"/>
              <a:gd name="T54" fmla="*/ 33 w 1289"/>
              <a:gd name="T55" fmla="*/ 684 h 1289"/>
              <a:gd name="T56" fmla="*/ 50 w 1289"/>
              <a:gd name="T57" fmla="*/ 522 h 1289"/>
              <a:gd name="T58" fmla="*/ 122 w 1289"/>
              <a:gd name="T59" fmla="*/ 347 h 1289"/>
              <a:gd name="T60" fmla="*/ 257 w 1289"/>
              <a:gd name="T61" fmla="*/ 198 h 1289"/>
              <a:gd name="T62" fmla="*/ 466 w 1289"/>
              <a:gd name="T63" fmla="*/ 78 h 1289"/>
              <a:gd name="T64" fmla="*/ 711 w 1289"/>
              <a:gd name="T65" fmla="*/ 61 h 1289"/>
              <a:gd name="T66" fmla="*/ 890 w 1289"/>
              <a:gd name="T67" fmla="*/ 107 h 1289"/>
              <a:gd name="T68" fmla="*/ 1083 w 1289"/>
              <a:gd name="T69" fmla="*/ 245 h 1289"/>
              <a:gd name="T70" fmla="*/ 1118 w 1289"/>
              <a:gd name="T71" fmla="*/ 283 h 1289"/>
              <a:gd name="T72" fmla="*/ 1104 w 1289"/>
              <a:gd name="T73" fmla="*/ 250 h 1289"/>
              <a:gd name="T74" fmla="*/ 1077 w 1289"/>
              <a:gd name="T75" fmla="*/ 206 h 1289"/>
              <a:gd name="T76" fmla="*/ 1017 w 1289"/>
              <a:gd name="T77" fmla="*/ 152 h 1289"/>
              <a:gd name="T78" fmla="*/ 790 w 1289"/>
              <a:gd name="T79" fmla="*/ 43 h 1289"/>
              <a:gd name="T80" fmla="*/ 593 w 1289"/>
              <a:gd name="T81" fmla="*/ 11 h 1289"/>
              <a:gd name="T82" fmla="*/ 283 w 1289"/>
              <a:gd name="T83" fmla="*/ 126 h 1289"/>
              <a:gd name="T84" fmla="*/ 160 w 1289"/>
              <a:gd name="T85" fmla="*/ 228 h 1289"/>
              <a:gd name="T86" fmla="*/ 135 w 1289"/>
              <a:gd name="T87" fmla="*/ 264 h 1289"/>
              <a:gd name="T88" fmla="*/ 1 w 1289"/>
              <a:gd name="T89" fmla="*/ 654 h 1289"/>
              <a:gd name="T90" fmla="*/ 70 w 1289"/>
              <a:gd name="T91" fmla="*/ 936 h 1289"/>
              <a:gd name="T92" fmla="*/ 196 w 1289"/>
              <a:gd name="T93" fmla="*/ 1104 h 1289"/>
              <a:gd name="T94" fmla="*/ 283 w 1289"/>
              <a:gd name="T95" fmla="*/ 1163 h 1289"/>
              <a:gd name="T96" fmla="*/ 388 w 1289"/>
              <a:gd name="T97" fmla="*/ 1225 h 1289"/>
              <a:gd name="T98" fmla="*/ 395 w 1289"/>
              <a:gd name="T99" fmla="*/ 1219 h 1289"/>
              <a:gd name="T100" fmla="*/ 410 w 1289"/>
              <a:gd name="T101" fmla="*/ 1233 h 1289"/>
              <a:gd name="T102" fmla="*/ 575 w 1289"/>
              <a:gd name="T103" fmla="*/ 1280 h 1289"/>
              <a:gd name="T104" fmla="*/ 731 w 1289"/>
              <a:gd name="T105" fmla="*/ 1279 h 1289"/>
              <a:gd name="T106" fmla="*/ 830 w 1289"/>
              <a:gd name="T107" fmla="*/ 1252 h 1289"/>
              <a:gd name="T108" fmla="*/ 1003 w 1289"/>
              <a:gd name="T109" fmla="*/ 1175 h 1289"/>
              <a:gd name="T110" fmla="*/ 1176 w 1289"/>
              <a:gd name="T111" fmla="*/ 1013 h 1289"/>
              <a:gd name="T112" fmla="*/ 1273 w 1289"/>
              <a:gd name="T113" fmla="*/ 858 h 1289"/>
              <a:gd name="T114" fmla="*/ 1270 w 1289"/>
              <a:gd name="T115" fmla="*/ 826 h 1289"/>
              <a:gd name="T116" fmla="*/ 449 w 1289"/>
              <a:gd name="T117" fmla="*/ 1235 h 1289"/>
              <a:gd name="T118" fmla="*/ 449 w 1289"/>
              <a:gd name="T119" fmla="*/ 1235 h 1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9" h="1289">
                <a:moveTo>
                  <a:pt x="1280" y="766"/>
                </a:moveTo>
                <a:cubicBezTo>
                  <a:pt x="1289" y="720"/>
                  <a:pt x="1286" y="673"/>
                  <a:pt x="1287" y="626"/>
                </a:cubicBezTo>
                <a:cubicBezTo>
                  <a:pt x="1288" y="611"/>
                  <a:pt x="1281" y="598"/>
                  <a:pt x="1281" y="583"/>
                </a:cubicBezTo>
                <a:cubicBezTo>
                  <a:pt x="1281" y="562"/>
                  <a:pt x="1283" y="540"/>
                  <a:pt x="1273" y="520"/>
                </a:cubicBezTo>
                <a:cubicBezTo>
                  <a:pt x="1271" y="514"/>
                  <a:pt x="1270" y="508"/>
                  <a:pt x="1270" y="502"/>
                </a:cubicBezTo>
                <a:cubicBezTo>
                  <a:pt x="1269" y="470"/>
                  <a:pt x="1259" y="443"/>
                  <a:pt x="1236" y="421"/>
                </a:cubicBezTo>
                <a:cubicBezTo>
                  <a:pt x="1227" y="413"/>
                  <a:pt x="1221" y="402"/>
                  <a:pt x="1216" y="391"/>
                </a:cubicBezTo>
                <a:cubicBezTo>
                  <a:pt x="1205" y="370"/>
                  <a:pt x="1195" y="348"/>
                  <a:pt x="1184" y="327"/>
                </a:cubicBezTo>
                <a:cubicBezTo>
                  <a:pt x="1181" y="322"/>
                  <a:pt x="1180" y="314"/>
                  <a:pt x="1173" y="312"/>
                </a:cubicBezTo>
                <a:cubicBezTo>
                  <a:pt x="1168" y="315"/>
                  <a:pt x="1172" y="324"/>
                  <a:pt x="1163" y="324"/>
                </a:cubicBezTo>
                <a:cubicBezTo>
                  <a:pt x="1162" y="320"/>
                  <a:pt x="1163" y="317"/>
                  <a:pt x="1157" y="313"/>
                </a:cubicBezTo>
                <a:cubicBezTo>
                  <a:pt x="1149" y="309"/>
                  <a:pt x="1135" y="305"/>
                  <a:pt x="1140" y="289"/>
                </a:cubicBezTo>
                <a:cubicBezTo>
                  <a:pt x="1141" y="285"/>
                  <a:pt x="1139" y="280"/>
                  <a:pt x="1138" y="275"/>
                </a:cubicBezTo>
                <a:cubicBezTo>
                  <a:pt x="1142" y="277"/>
                  <a:pt x="1146" y="278"/>
                  <a:pt x="1150" y="279"/>
                </a:cubicBezTo>
                <a:cubicBezTo>
                  <a:pt x="1146" y="268"/>
                  <a:pt x="1146" y="268"/>
                  <a:pt x="1136" y="267"/>
                </a:cubicBezTo>
                <a:cubicBezTo>
                  <a:pt x="1133" y="272"/>
                  <a:pt x="1135" y="277"/>
                  <a:pt x="1134" y="283"/>
                </a:cubicBezTo>
                <a:cubicBezTo>
                  <a:pt x="1133" y="291"/>
                  <a:pt x="1129" y="294"/>
                  <a:pt x="1122" y="287"/>
                </a:cubicBezTo>
                <a:cubicBezTo>
                  <a:pt x="1123" y="292"/>
                  <a:pt x="1126" y="297"/>
                  <a:pt x="1129" y="301"/>
                </a:cubicBezTo>
                <a:cubicBezTo>
                  <a:pt x="1147" y="323"/>
                  <a:pt x="1162" y="347"/>
                  <a:pt x="1176" y="372"/>
                </a:cubicBezTo>
                <a:cubicBezTo>
                  <a:pt x="1182" y="384"/>
                  <a:pt x="1185" y="397"/>
                  <a:pt x="1192" y="408"/>
                </a:cubicBezTo>
                <a:cubicBezTo>
                  <a:pt x="1201" y="423"/>
                  <a:pt x="1206" y="440"/>
                  <a:pt x="1210" y="456"/>
                </a:cubicBezTo>
                <a:cubicBezTo>
                  <a:pt x="1217" y="493"/>
                  <a:pt x="1221" y="529"/>
                  <a:pt x="1228" y="566"/>
                </a:cubicBezTo>
                <a:cubicBezTo>
                  <a:pt x="1237" y="614"/>
                  <a:pt x="1245" y="663"/>
                  <a:pt x="1240" y="713"/>
                </a:cubicBezTo>
                <a:cubicBezTo>
                  <a:pt x="1237" y="740"/>
                  <a:pt x="1223" y="756"/>
                  <a:pt x="1203" y="769"/>
                </a:cubicBezTo>
                <a:cubicBezTo>
                  <a:pt x="1190" y="777"/>
                  <a:pt x="1177" y="785"/>
                  <a:pt x="1169" y="798"/>
                </a:cubicBezTo>
                <a:cubicBezTo>
                  <a:pt x="1160" y="812"/>
                  <a:pt x="1146" y="821"/>
                  <a:pt x="1134" y="831"/>
                </a:cubicBezTo>
                <a:cubicBezTo>
                  <a:pt x="1119" y="845"/>
                  <a:pt x="1097" y="851"/>
                  <a:pt x="1080" y="865"/>
                </a:cubicBezTo>
                <a:cubicBezTo>
                  <a:pt x="1069" y="874"/>
                  <a:pt x="1052" y="880"/>
                  <a:pt x="1037" y="886"/>
                </a:cubicBezTo>
                <a:cubicBezTo>
                  <a:pt x="1023" y="891"/>
                  <a:pt x="1018" y="900"/>
                  <a:pt x="1012" y="911"/>
                </a:cubicBezTo>
                <a:cubicBezTo>
                  <a:pt x="1010" y="916"/>
                  <a:pt x="1007" y="920"/>
                  <a:pt x="1003" y="924"/>
                </a:cubicBezTo>
                <a:cubicBezTo>
                  <a:pt x="989" y="935"/>
                  <a:pt x="972" y="944"/>
                  <a:pt x="982" y="966"/>
                </a:cubicBezTo>
                <a:cubicBezTo>
                  <a:pt x="983" y="969"/>
                  <a:pt x="983" y="973"/>
                  <a:pt x="981" y="976"/>
                </a:cubicBezTo>
                <a:cubicBezTo>
                  <a:pt x="968" y="996"/>
                  <a:pt x="970" y="1018"/>
                  <a:pt x="971" y="1041"/>
                </a:cubicBezTo>
                <a:cubicBezTo>
                  <a:pt x="972" y="1059"/>
                  <a:pt x="972" y="1077"/>
                  <a:pt x="956" y="1089"/>
                </a:cubicBezTo>
                <a:cubicBezTo>
                  <a:pt x="946" y="1096"/>
                  <a:pt x="938" y="1103"/>
                  <a:pt x="939" y="1117"/>
                </a:cubicBezTo>
                <a:cubicBezTo>
                  <a:pt x="939" y="1121"/>
                  <a:pt x="935" y="1123"/>
                  <a:pt x="932" y="1125"/>
                </a:cubicBezTo>
                <a:cubicBezTo>
                  <a:pt x="910" y="1140"/>
                  <a:pt x="888" y="1155"/>
                  <a:pt x="866" y="1170"/>
                </a:cubicBezTo>
                <a:cubicBezTo>
                  <a:pt x="844" y="1184"/>
                  <a:pt x="818" y="1194"/>
                  <a:pt x="802" y="1216"/>
                </a:cubicBezTo>
                <a:cubicBezTo>
                  <a:pt x="792" y="1229"/>
                  <a:pt x="780" y="1235"/>
                  <a:pt x="764" y="1236"/>
                </a:cubicBezTo>
                <a:cubicBezTo>
                  <a:pt x="750" y="1237"/>
                  <a:pt x="736" y="1240"/>
                  <a:pt x="722" y="1245"/>
                </a:cubicBezTo>
                <a:cubicBezTo>
                  <a:pt x="717" y="1246"/>
                  <a:pt x="713" y="1246"/>
                  <a:pt x="708" y="1246"/>
                </a:cubicBezTo>
                <a:cubicBezTo>
                  <a:pt x="683" y="1247"/>
                  <a:pt x="658" y="1248"/>
                  <a:pt x="633" y="1248"/>
                </a:cubicBezTo>
                <a:cubicBezTo>
                  <a:pt x="621" y="1248"/>
                  <a:pt x="611" y="1255"/>
                  <a:pt x="600" y="1253"/>
                </a:cubicBezTo>
                <a:cubicBezTo>
                  <a:pt x="567" y="1245"/>
                  <a:pt x="534" y="1240"/>
                  <a:pt x="500" y="1235"/>
                </a:cubicBezTo>
                <a:cubicBezTo>
                  <a:pt x="466" y="1229"/>
                  <a:pt x="435" y="1212"/>
                  <a:pt x="400" y="1211"/>
                </a:cubicBezTo>
                <a:cubicBezTo>
                  <a:pt x="386" y="1196"/>
                  <a:pt x="368" y="1188"/>
                  <a:pt x="350" y="1181"/>
                </a:cubicBezTo>
                <a:cubicBezTo>
                  <a:pt x="314" y="1167"/>
                  <a:pt x="285" y="1144"/>
                  <a:pt x="256" y="1121"/>
                </a:cubicBezTo>
                <a:cubicBezTo>
                  <a:pt x="252" y="1118"/>
                  <a:pt x="248" y="1115"/>
                  <a:pt x="254" y="1111"/>
                </a:cubicBezTo>
                <a:cubicBezTo>
                  <a:pt x="256" y="1110"/>
                  <a:pt x="260" y="1109"/>
                  <a:pt x="259" y="1105"/>
                </a:cubicBezTo>
                <a:cubicBezTo>
                  <a:pt x="257" y="1102"/>
                  <a:pt x="253" y="1102"/>
                  <a:pt x="250" y="1103"/>
                </a:cubicBezTo>
                <a:cubicBezTo>
                  <a:pt x="243" y="1106"/>
                  <a:pt x="238" y="1104"/>
                  <a:pt x="233" y="1100"/>
                </a:cubicBezTo>
                <a:cubicBezTo>
                  <a:pt x="221" y="1089"/>
                  <a:pt x="207" y="1080"/>
                  <a:pt x="198" y="1068"/>
                </a:cubicBezTo>
                <a:cubicBezTo>
                  <a:pt x="169" y="1028"/>
                  <a:pt x="131" y="995"/>
                  <a:pt x="109" y="949"/>
                </a:cubicBezTo>
                <a:cubicBezTo>
                  <a:pt x="94" y="919"/>
                  <a:pt x="80" y="889"/>
                  <a:pt x="67" y="858"/>
                </a:cubicBezTo>
                <a:cubicBezTo>
                  <a:pt x="56" y="831"/>
                  <a:pt x="51" y="802"/>
                  <a:pt x="43" y="775"/>
                </a:cubicBezTo>
                <a:cubicBezTo>
                  <a:pt x="35" y="745"/>
                  <a:pt x="35" y="714"/>
                  <a:pt x="33" y="684"/>
                </a:cubicBezTo>
                <a:cubicBezTo>
                  <a:pt x="32" y="659"/>
                  <a:pt x="35" y="633"/>
                  <a:pt x="35" y="608"/>
                </a:cubicBezTo>
                <a:cubicBezTo>
                  <a:pt x="35" y="578"/>
                  <a:pt x="43" y="550"/>
                  <a:pt x="50" y="522"/>
                </a:cubicBezTo>
                <a:cubicBezTo>
                  <a:pt x="56" y="498"/>
                  <a:pt x="63" y="473"/>
                  <a:pt x="72" y="449"/>
                </a:cubicBezTo>
                <a:cubicBezTo>
                  <a:pt x="86" y="413"/>
                  <a:pt x="104" y="380"/>
                  <a:pt x="122" y="347"/>
                </a:cubicBezTo>
                <a:cubicBezTo>
                  <a:pt x="133" y="325"/>
                  <a:pt x="150" y="308"/>
                  <a:pt x="164" y="289"/>
                </a:cubicBezTo>
                <a:cubicBezTo>
                  <a:pt x="191" y="255"/>
                  <a:pt x="224" y="226"/>
                  <a:pt x="257" y="198"/>
                </a:cubicBezTo>
                <a:cubicBezTo>
                  <a:pt x="287" y="172"/>
                  <a:pt x="320" y="152"/>
                  <a:pt x="353" y="133"/>
                </a:cubicBezTo>
                <a:cubicBezTo>
                  <a:pt x="390" y="111"/>
                  <a:pt x="425" y="88"/>
                  <a:pt x="466" y="78"/>
                </a:cubicBezTo>
                <a:cubicBezTo>
                  <a:pt x="509" y="67"/>
                  <a:pt x="552" y="62"/>
                  <a:pt x="595" y="58"/>
                </a:cubicBezTo>
                <a:cubicBezTo>
                  <a:pt x="633" y="54"/>
                  <a:pt x="672" y="57"/>
                  <a:pt x="711" y="61"/>
                </a:cubicBezTo>
                <a:cubicBezTo>
                  <a:pt x="736" y="63"/>
                  <a:pt x="761" y="70"/>
                  <a:pt x="785" y="75"/>
                </a:cubicBezTo>
                <a:cubicBezTo>
                  <a:pt x="821" y="83"/>
                  <a:pt x="856" y="93"/>
                  <a:pt x="890" y="107"/>
                </a:cubicBezTo>
                <a:cubicBezTo>
                  <a:pt x="918" y="120"/>
                  <a:pt x="946" y="134"/>
                  <a:pt x="973" y="152"/>
                </a:cubicBezTo>
                <a:cubicBezTo>
                  <a:pt x="1013" y="179"/>
                  <a:pt x="1050" y="210"/>
                  <a:pt x="1083" y="245"/>
                </a:cubicBezTo>
                <a:cubicBezTo>
                  <a:pt x="1087" y="250"/>
                  <a:pt x="1091" y="253"/>
                  <a:pt x="1097" y="255"/>
                </a:cubicBezTo>
                <a:cubicBezTo>
                  <a:pt x="1099" y="268"/>
                  <a:pt x="1111" y="273"/>
                  <a:pt x="1118" y="283"/>
                </a:cubicBezTo>
                <a:cubicBezTo>
                  <a:pt x="1120" y="279"/>
                  <a:pt x="1126" y="279"/>
                  <a:pt x="1127" y="273"/>
                </a:cubicBezTo>
                <a:cubicBezTo>
                  <a:pt x="1111" y="273"/>
                  <a:pt x="1108" y="261"/>
                  <a:pt x="1104" y="250"/>
                </a:cubicBezTo>
                <a:cubicBezTo>
                  <a:pt x="1115" y="243"/>
                  <a:pt x="1114" y="234"/>
                  <a:pt x="1106" y="227"/>
                </a:cubicBezTo>
                <a:cubicBezTo>
                  <a:pt x="1097" y="219"/>
                  <a:pt x="1088" y="210"/>
                  <a:pt x="1077" y="206"/>
                </a:cubicBezTo>
                <a:cubicBezTo>
                  <a:pt x="1069" y="204"/>
                  <a:pt x="1062" y="199"/>
                  <a:pt x="1058" y="192"/>
                </a:cubicBezTo>
                <a:cubicBezTo>
                  <a:pt x="1047" y="176"/>
                  <a:pt x="1031" y="165"/>
                  <a:pt x="1017" y="152"/>
                </a:cubicBezTo>
                <a:cubicBezTo>
                  <a:pt x="991" y="128"/>
                  <a:pt x="960" y="113"/>
                  <a:pt x="928" y="97"/>
                </a:cubicBezTo>
                <a:cubicBezTo>
                  <a:pt x="884" y="74"/>
                  <a:pt x="837" y="58"/>
                  <a:pt x="790" y="43"/>
                </a:cubicBezTo>
                <a:cubicBezTo>
                  <a:pt x="770" y="37"/>
                  <a:pt x="749" y="36"/>
                  <a:pt x="730" y="27"/>
                </a:cubicBezTo>
                <a:cubicBezTo>
                  <a:pt x="686" y="9"/>
                  <a:pt x="640" y="0"/>
                  <a:pt x="593" y="11"/>
                </a:cubicBezTo>
                <a:cubicBezTo>
                  <a:pt x="544" y="23"/>
                  <a:pt x="494" y="32"/>
                  <a:pt x="446" y="48"/>
                </a:cubicBezTo>
                <a:cubicBezTo>
                  <a:pt x="389" y="68"/>
                  <a:pt x="334" y="92"/>
                  <a:pt x="283" y="126"/>
                </a:cubicBezTo>
                <a:cubicBezTo>
                  <a:pt x="245" y="151"/>
                  <a:pt x="208" y="180"/>
                  <a:pt x="178" y="215"/>
                </a:cubicBezTo>
                <a:cubicBezTo>
                  <a:pt x="173" y="221"/>
                  <a:pt x="168" y="226"/>
                  <a:pt x="160" y="228"/>
                </a:cubicBezTo>
                <a:cubicBezTo>
                  <a:pt x="156" y="229"/>
                  <a:pt x="153" y="232"/>
                  <a:pt x="152" y="236"/>
                </a:cubicBezTo>
                <a:cubicBezTo>
                  <a:pt x="149" y="247"/>
                  <a:pt x="141" y="255"/>
                  <a:pt x="135" y="264"/>
                </a:cubicBezTo>
                <a:cubicBezTo>
                  <a:pt x="81" y="340"/>
                  <a:pt x="37" y="420"/>
                  <a:pt x="17" y="512"/>
                </a:cubicBezTo>
                <a:cubicBezTo>
                  <a:pt x="8" y="559"/>
                  <a:pt x="0" y="607"/>
                  <a:pt x="1" y="654"/>
                </a:cubicBezTo>
                <a:cubicBezTo>
                  <a:pt x="2" y="722"/>
                  <a:pt x="15" y="788"/>
                  <a:pt x="36" y="851"/>
                </a:cubicBezTo>
                <a:cubicBezTo>
                  <a:pt x="45" y="880"/>
                  <a:pt x="61" y="907"/>
                  <a:pt x="70" y="936"/>
                </a:cubicBezTo>
                <a:cubicBezTo>
                  <a:pt x="82" y="981"/>
                  <a:pt x="106" y="1019"/>
                  <a:pt x="139" y="1051"/>
                </a:cubicBezTo>
                <a:cubicBezTo>
                  <a:pt x="157" y="1070"/>
                  <a:pt x="176" y="1088"/>
                  <a:pt x="196" y="1104"/>
                </a:cubicBezTo>
                <a:cubicBezTo>
                  <a:pt x="216" y="1120"/>
                  <a:pt x="234" y="1138"/>
                  <a:pt x="258" y="1148"/>
                </a:cubicBezTo>
                <a:cubicBezTo>
                  <a:pt x="266" y="1152"/>
                  <a:pt x="277" y="1156"/>
                  <a:pt x="283" y="1163"/>
                </a:cubicBezTo>
                <a:cubicBezTo>
                  <a:pt x="300" y="1181"/>
                  <a:pt x="321" y="1192"/>
                  <a:pt x="342" y="1202"/>
                </a:cubicBezTo>
                <a:cubicBezTo>
                  <a:pt x="358" y="1209"/>
                  <a:pt x="371" y="1220"/>
                  <a:pt x="388" y="1225"/>
                </a:cubicBezTo>
                <a:cubicBezTo>
                  <a:pt x="391" y="1226"/>
                  <a:pt x="394" y="1229"/>
                  <a:pt x="397" y="1226"/>
                </a:cubicBezTo>
                <a:cubicBezTo>
                  <a:pt x="402" y="1223"/>
                  <a:pt x="396" y="1221"/>
                  <a:pt x="395" y="1219"/>
                </a:cubicBezTo>
                <a:cubicBezTo>
                  <a:pt x="392" y="1213"/>
                  <a:pt x="397" y="1213"/>
                  <a:pt x="400" y="1211"/>
                </a:cubicBezTo>
                <a:cubicBezTo>
                  <a:pt x="406" y="1217"/>
                  <a:pt x="402" y="1229"/>
                  <a:pt x="410" y="1233"/>
                </a:cubicBezTo>
                <a:cubicBezTo>
                  <a:pt x="437" y="1244"/>
                  <a:pt x="463" y="1255"/>
                  <a:pt x="490" y="1263"/>
                </a:cubicBezTo>
                <a:cubicBezTo>
                  <a:pt x="518" y="1271"/>
                  <a:pt x="546" y="1278"/>
                  <a:pt x="575" y="1280"/>
                </a:cubicBezTo>
                <a:cubicBezTo>
                  <a:pt x="597" y="1280"/>
                  <a:pt x="619" y="1284"/>
                  <a:pt x="642" y="1286"/>
                </a:cubicBezTo>
                <a:cubicBezTo>
                  <a:pt x="672" y="1289"/>
                  <a:pt x="702" y="1283"/>
                  <a:pt x="731" y="1279"/>
                </a:cubicBezTo>
                <a:cubicBezTo>
                  <a:pt x="757" y="1275"/>
                  <a:pt x="784" y="1276"/>
                  <a:pt x="808" y="1263"/>
                </a:cubicBezTo>
                <a:cubicBezTo>
                  <a:pt x="815" y="1259"/>
                  <a:pt x="822" y="1254"/>
                  <a:pt x="830" y="1252"/>
                </a:cubicBezTo>
                <a:cubicBezTo>
                  <a:pt x="858" y="1249"/>
                  <a:pt x="883" y="1237"/>
                  <a:pt x="907" y="1226"/>
                </a:cubicBezTo>
                <a:cubicBezTo>
                  <a:pt x="940" y="1212"/>
                  <a:pt x="973" y="1196"/>
                  <a:pt x="1003" y="1175"/>
                </a:cubicBezTo>
                <a:cubicBezTo>
                  <a:pt x="1030" y="1156"/>
                  <a:pt x="1062" y="1144"/>
                  <a:pt x="1084" y="1116"/>
                </a:cubicBezTo>
                <a:cubicBezTo>
                  <a:pt x="1113" y="1080"/>
                  <a:pt x="1147" y="1049"/>
                  <a:pt x="1176" y="1013"/>
                </a:cubicBezTo>
                <a:cubicBezTo>
                  <a:pt x="1209" y="972"/>
                  <a:pt x="1234" y="929"/>
                  <a:pt x="1253" y="881"/>
                </a:cubicBezTo>
                <a:cubicBezTo>
                  <a:pt x="1257" y="871"/>
                  <a:pt x="1262" y="862"/>
                  <a:pt x="1273" y="858"/>
                </a:cubicBezTo>
                <a:cubicBezTo>
                  <a:pt x="1281" y="856"/>
                  <a:pt x="1282" y="850"/>
                  <a:pt x="1276" y="845"/>
                </a:cubicBezTo>
                <a:cubicBezTo>
                  <a:pt x="1270" y="840"/>
                  <a:pt x="1270" y="833"/>
                  <a:pt x="1270" y="826"/>
                </a:cubicBezTo>
                <a:cubicBezTo>
                  <a:pt x="1271" y="806"/>
                  <a:pt x="1276" y="786"/>
                  <a:pt x="1280" y="766"/>
                </a:cubicBezTo>
                <a:close/>
                <a:moveTo>
                  <a:pt x="449" y="1235"/>
                </a:moveTo>
                <a:cubicBezTo>
                  <a:pt x="459" y="1232"/>
                  <a:pt x="464" y="1236"/>
                  <a:pt x="469" y="1242"/>
                </a:cubicBezTo>
                <a:cubicBezTo>
                  <a:pt x="463" y="1241"/>
                  <a:pt x="456" y="1242"/>
                  <a:pt x="449" y="1235"/>
                </a:cubicBezTo>
                <a:close/>
              </a:path>
            </a:pathLst>
          </a:custGeom>
          <a:solidFill>
            <a:srgbClr val="8C2C2C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66945" y="27723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壹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9199" y="27723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</a:rPr>
              <a:t>贰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66945" y="36329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</a:rPr>
              <a:t>叁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6866" y="36329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</a:rPr>
              <a:t>肆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34416" y="2531449"/>
            <a:ext cx="3865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TheDao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事件：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360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万枚以太币被黑</a:t>
            </a:r>
            <a:endPara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56045" y="2531448"/>
            <a:ext cx="4500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Parity 钱包事件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万枚以太币被盗</a:t>
            </a:r>
            <a:endPara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9416" y="3894510"/>
            <a:ext cx="4500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Parity 钱包事件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：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50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万枚以太币被锁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56045" y="3894510"/>
            <a:ext cx="4373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BEC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合约事件：凭空取出天文数字代币</a:t>
            </a:r>
            <a:endPara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10684" y="5560979"/>
            <a:ext cx="195563" cy="1297021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781961" y="503337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合约问题造成的危害实例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7" grpId="0"/>
      <p:bldP spid="8" grpId="0"/>
      <p:bldP spid="9" grpId="0"/>
      <p:bldP spid="10" grpId="0" bldLvl="0" animBg="1"/>
      <p:bldP spid="11" grpId="0"/>
      <p:bldP spid="12" grpId="0"/>
      <p:bldP spid="13" grpId="0"/>
      <p:bldP spid="14" grpId="0"/>
      <p:bldP spid="15" grpId="0" bldLvl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>
            <a:fillRect/>
          </a:stretch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1642" y="6151389"/>
            <a:ext cx="5940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 命由己造，相由心生，世间万物皆是化相，心不动，万物皆不动，心不变，万物皆不变。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5539" y="1173938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03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75661" y="3006815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解决方法与研究方向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6566169" y="6245156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10">
        <p15:prstTrans prst="drap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bldLvl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414*439*613*61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.xml><?xml version="1.0" encoding="utf-8"?>
<p:tagLst xmlns:p="http://schemas.openxmlformats.org/presentationml/2006/main">
  <p:tag name="MH" val="20170507075735"/>
  <p:tag name="MH_LIBRARY" val="GRAPHIC"/>
  <p:tag name="MH_TYPE" val="Other"/>
  <p:tag name="MH_ORDER" val="8"/>
</p:tagLst>
</file>

<file path=ppt/tags/tag11.xml><?xml version="1.0" encoding="utf-8"?>
<p:tagLst xmlns:p="http://schemas.openxmlformats.org/presentationml/2006/main">
  <p:tag name="MH" val="20170507075735"/>
  <p:tag name="MH_LIBRARY" val="GRAPHIC"/>
  <p:tag name="MH_TYPE" val="Other"/>
  <p:tag name="MH_ORDER" val="9"/>
</p:tagLst>
</file>

<file path=ppt/tags/tag12.xml><?xml version="1.0" encoding="utf-8"?>
<p:tagLst xmlns:p="http://schemas.openxmlformats.org/presentationml/2006/main">
  <p:tag name="MH" val="20170507075735"/>
  <p:tag name="MH_LIBRARY" val="GRAPHIC"/>
  <p:tag name="MH_TYPE" val="Other"/>
  <p:tag name="MH_ORDER" val="10"/>
</p:tagLst>
</file>

<file path=ppt/tags/tag13.xml><?xml version="1.0" encoding="utf-8"?>
<p:tagLst xmlns:p="http://schemas.openxmlformats.org/presentationml/2006/main">
  <p:tag name="MH" val="20170507075735"/>
  <p:tag name="MH_LIBRARY" val="GRAPHIC"/>
  <p:tag name="MH_TYPE" val="Other"/>
  <p:tag name="MH_ORDER" val="11"/>
</p:tagLst>
</file>

<file path=ppt/tags/tag14.xml><?xml version="1.0" encoding="utf-8"?>
<p:tagLst xmlns:p="http://schemas.openxmlformats.org/presentationml/2006/main">
  <p:tag name="MH" val="20170507075735"/>
  <p:tag name="MH_LIBRARY" val="GRAPHIC"/>
  <p:tag name="MH_TYPE" val="SubTitle"/>
  <p:tag name="MH_ORDER" val="1"/>
</p:tagLst>
</file>

<file path=ppt/tags/tag15.xml><?xml version="1.0" encoding="utf-8"?>
<p:tagLst xmlns:p="http://schemas.openxmlformats.org/presentationml/2006/main">
  <p:tag name="MH" val="20170507075735"/>
  <p:tag name="MH_LIBRARY" val="GRAPHIC"/>
  <p:tag name="MH_TYPE" val="SubTitle"/>
  <p:tag name="MH_ORDER" val="5"/>
</p:tagLst>
</file>

<file path=ppt/tags/tag16.xml><?xml version="1.0" encoding="utf-8"?>
<p:tagLst xmlns:p="http://schemas.openxmlformats.org/presentationml/2006/main">
  <p:tag name="MH" val="20170507075735"/>
  <p:tag name="MH_LIBRARY" val="GRAPHIC"/>
  <p:tag name="MH_TYPE" val="SubTitle"/>
  <p:tag name="MH_ORDER" val="3"/>
</p:tagLst>
</file>

<file path=ppt/tags/tag17.xml><?xml version="1.0" encoding="utf-8"?>
<p:tagLst xmlns:p="http://schemas.openxmlformats.org/presentationml/2006/main">
  <p:tag name="MH" val="20170507075735"/>
  <p:tag name="MH_LIBRARY" val="GRAPHIC"/>
  <p:tag name="MH_TYPE" val="SubTitle"/>
  <p:tag name="MH_ORDER" val="2"/>
</p:tagLst>
</file>

<file path=ppt/tags/tag18.xml><?xml version="1.0" encoding="utf-8"?>
<p:tagLst xmlns:p="http://schemas.openxmlformats.org/presentationml/2006/main">
  <p:tag name="MH" val="20170507075735"/>
  <p:tag name="MH_LIBRARY" val="GRAPHIC"/>
  <p:tag name="MH_TYPE" val="SubTitle"/>
  <p:tag name="MH_ORDER" val="6"/>
</p:tagLst>
</file>

<file path=ppt/tags/tag19.xml><?xml version="1.0" encoding="utf-8"?>
<p:tagLst xmlns:p="http://schemas.openxmlformats.org/presentationml/2006/main">
  <p:tag name="MH" val="20170507075735"/>
  <p:tag name="MH_LIBRARY" val="GRAPHIC"/>
  <p:tag name="MH_TYPE" val="SubTitle"/>
  <p:tag name="MH_ORDER" val="4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415*439*613*61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.xml><?xml version="1.0" encoding="utf-8"?>
<p:tagLst xmlns:p="http://schemas.openxmlformats.org/presentationml/2006/main">
  <p:tag name="MH" val="20170507075735"/>
  <p:tag name="MH_LIBRARY" val="GRAPHIC"/>
  <p:tag name="MH_TYPE" val="Other"/>
  <p:tag name="MH_ORDER" val="12"/>
</p:tagLst>
</file>

<file path=ppt/tags/tag21.xml><?xml version="1.0" encoding="utf-8"?>
<p:tagLst xmlns:p="http://schemas.openxmlformats.org/presentationml/2006/main">
  <p:tag name="MH" val="20170507075735"/>
  <p:tag name="MH_LIBRARY" val="GRAPHIC"/>
  <p:tag name="MH_TYPE" val="Other"/>
  <p:tag name="MH_ORDER" val="13"/>
</p:tagLst>
</file>

<file path=ppt/tags/tag2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805*5093*613*61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884*5093*613*61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MH" val="20170507075735"/>
  <p:tag name="MH_LIBRARY" val="GRAPHIC"/>
  <p:tag name="MH_TYPE" val="Other"/>
  <p:tag name="MH_ORDER" val="1"/>
</p:tagLst>
</file>

<file path=ppt/tags/tag4.xml><?xml version="1.0" encoding="utf-8"?>
<p:tagLst xmlns:p="http://schemas.openxmlformats.org/presentationml/2006/main">
  <p:tag name="MH" val="20170507075735"/>
  <p:tag name="MH_LIBRARY" val="GRAPHIC"/>
  <p:tag name="MH_TYPE" val="Other"/>
  <p:tag name="MH_ORDER" val="2"/>
</p:tagLst>
</file>

<file path=ppt/tags/tag5.xml><?xml version="1.0" encoding="utf-8"?>
<p:tagLst xmlns:p="http://schemas.openxmlformats.org/presentationml/2006/main">
  <p:tag name="MH" val="20170507075735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70507075735"/>
  <p:tag name="MH_LIBRARY" val="GRAPHIC"/>
  <p:tag name="MH_TYPE" val="Other"/>
  <p:tag name="MH_ORDER" val="4"/>
</p:tagLst>
</file>

<file path=ppt/tags/tag7.xml><?xml version="1.0" encoding="utf-8"?>
<p:tagLst xmlns:p="http://schemas.openxmlformats.org/presentationml/2006/main">
  <p:tag name="MH" val="20170507075735"/>
  <p:tag name="MH_LIBRARY" val="GRAPHIC"/>
  <p:tag name="MH_TYPE" val="Other"/>
  <p:tag name="MH_ORDER" val="5"/>
</p:tagLst>
</file>

<file path=ppt/tags/tag8.xml><?xml version="1.0" encoding="utf-8"?>
<p:tagLst xmlns:p="http://schemas.openxmlformats.org/presentationml/2006/main">
  <p:tag name="MH" val="20170507075735"/>
  <p:tag name="MH_LIBRARY" val="GRAPHIC"/>
  <p:tag name="MH_TYPE" val="Other"/>
  <p:tag name="MH_ORDER" val="6"/>
</p:tagLst>
</file>

<file path=ppt/tags/tag9.xml><?xml version="1.0" encoding="utf-8"?>
<p:tagLst xmlns:p="http://schemas.openxmlformats.org/presentationml/2006/main">
  <p:tag name="MH" val="20170507075735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2474</Words>
  <Application>WPS 演示</Application>
  <PresentationFormat>宽屏</PresentationFormat>
  <Paragraphs>209</Paragraphs>
  <Slides>17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幼圆</vt:lpstr>
      <vt:lpstr>华文琥珀</vt:lpstr>
      <vt:lpstr>楷体</vt:lpstr>
      <vt:lpstr>PingFang SC</vt:lpstr>
      <vt:lpstr>Segoe Print</vt:lpstr>
      <vt:lpstr>等线</vt:lpstr>
      <vt:lpstr>微软雅黑</vt:lpstr>
      <vt:lpstr>Arial Unicode MS</vt:lpstr>
      <vt:lpstr>等线 Light</vt:lpstr>
      <vt:lpstr>Calibri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GooooooTrue</cp:lastModifiedBy>
  <cp:revision>54</cp:revision>
  <dcterms:created xsi:type="dcterms:W3CDTF">2020-06-27T07:35:00Z</dcterms:created>
  <dcterms:modified xsi:type="dcterms:W3CDTF">2021-04-20T00:58:14Z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2052-11.1.0.10214</vt:lpwstr>
  </property>
</Properties>
</file>